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73" r:id="rId15"/>
    <p:sldId id="272" r:id="rId16"/>
  </p:sldIdLst>
  <p:sldSz cx="18288000" cy="10287000"/>
  <p:notesSz cx="6858000" cy="9144000"/>
  <p:embeddedFontLst>
    <p:embeddedFont>
      <p:font typeface="Poppins" pitchFamily="2" charset="77"/>
      <p:regular r:id="rId17"/>
      <p:bold r:id="rId18"/>
      <p:italic r:id="rId19"/>
      <p:boldItalic r:id="rId20"/>
    </p:embeddedFont>
    <p:embeddedFont>
      <p:font typeface="Poppins Bold" pitchFamily="2" charset="77"/>
      <p:regular r:id="rId21"/>
      <p:bold r:id="rId22"/>
    </p:embeddedFont>
    <p:embeddedFont>
      <p:font typeface="Poppins Semi-Bold" pitchFamily="2" charset="7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26" autoAdjust="0"/>
  </p:normalViewPr>
  <p:slideViewPr>
    <p:cSldViewPr>
      <p:cViewPr varScale="1">
        <p:scale>
          <a:sx n="70" d="100"/>
          <a:sy n="70" d="100"/>
        </p:scale>
        <p:origin x="84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9.svg"/><Relationship Id="rId3" Type="http://schemas.openxmlformats.org/officeDocument/2006/relationships/image" Target="../media/image2.svg"/><Relationship Id="rId7" Type="http://schemas.openxmlformats.org/officeDocument/2006/relationships/image" Target="../media/image14.sv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image" Target="../media/image1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67.svg"/><Relationship Id="rId5" Type="http://schemas.openxmlformats.org/officeDocument/2006/relationships/image" Target="../media/image12.sv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svg"/><Relationship Id="rId7" Type="http://schemas.openxmlformats.org/officeDocument/2006/relationships/image" Target="../media/image7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75.sv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6.png"/><Relationship Id="rId17" Type="http://schemas.openxmlformats.org/officeDocument/2006/relationships/image" Target="../media/image2.svg"/><Relationship Id="rId2" Type="http://schemas.openxmlformats.org/officeDocument/2006/relationships/image" Target="../media/image11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5.svg"/><Relationship Id="rId5" Type="http://schemas.openxmlformats.org/officeDocument/2006/relationships/image" Target="../media/image14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6.png"/><Relationship Id="rId17" Type="http://schemas.openxmlformats.org/officeDocument/2006/relationships/image" Target="../media/image2.svg"/><Relationship Id="rId2" Type="http://schemas.openxmlformats.org/officeDocument/2006/relationships/image" Target="../media/image11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5.svg"/><Relationship Id="rId5" Type="http://schemas.openxmlformats.org/officeDocument/2006/relationships/image" Target="../media/image14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svg"/><Relationship Id="rId18" Type="http://schemas.openxmlformats.org/officeDocument/2006/relationships/image" Target="../media/image44.png"/><Relationship Id="rId3" Type="http://schemas.openxmlformats.org/officeDocument/2006/relationships/image" Target="../media/image2.svg"/><Relationship Id="rId21" Type="http://schemas.openxmlformats.org/officeDocument/2006/relationships/image" Target="../media/image47.svg"/><Relationship Id="rId7" Type="http://schemas.openxmlformats.org/officeDocument/2006/relationships/image" Target="../media/image12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5" Type="http://schemas.openxmlformats.org/officeDocument/2006/relationships/image" Target="../media/image51.svg"/><Relationship Id="rId2" Type="http://schemas.openxmlformats.org/officeDocument/2006/relationships/image" Target="../media/image1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.svg"/><Relationship Id="rId24" Type="http://schemas.openxmlformats.org/officeDocument/2006/relationships/image" Target="../media/image50.png"/><Relationship Id="rId5" Type="http://schemas.openxmlformats.org/officeDocument/2006/relationships/image" Target="../media/image35.svg"/><Relationship Id="rId15" Type="http://schemas.openxmlformats.org/officeDocument/2006/relationships/image" Target="../media/image41.svg"/><Relationship Id="rId23" Type="http://schemas.openxmlformats.org/officeDocument/2006/relationships/image" Target="../media/image49.svg"/><Relationship Id="rId10" Type="http://schemas.openxmlformats.org/officeDocument/2006/relationships/image" Target="../media/image13.png"/><Relationship Id="rId19" Type="http://schemas.openxmlformats.org/officeDocument/2006/relationships/image" Target="../media/image45.svg"/><Relationship Id="rId4" Type="http://schemas.openxmlformats.org/officeDocument/2006/relationships/image" Target="../media/image34.png"/><Relationship Id="rId9" Type="http://schemas.openxmlformats.org/officeDocument/2006/relationships/image" Target="../media/image37.sv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5.svg"/><Relationship Id="rId18" Type="http://schemas.openxmlformats.org/officeDocument/2006/relationships/image" Target="../media/image60.png"/><Relationship Id="rId3" Type="http://schemas.openxmlformats.org/officeDocument/2006/relationships/image" Target="../media/image2.svg"/><Relationship Id="rId21" Type="http://schemas.openxmlformats.org/officeDocument/2006/relationships/image" Target="../media/image63.svg"/><Relationship Id="rId7" Type="http://schemas.openxmlformats.org/officeDocument/2006/relationships/image" Target="../media/image14.svg"/><Relationship Id="rId12" Type="http://schemas.openxmlformats.org/officeDocument/2006/relationships/image" Target="../media/image54.png"/><Relationship Id="rId17" Type="http://schemas.openxmlformats.org/officeDocument/2006/relationships/image" Target="../media/image59.svg"/><Relationship Id="rId25" Type="http://schemas.openxmlformats.org/officeDocument/2006/relationships/image" Target="../media/image65.svg"/><Relationship Id="rId2" Type="http://schemas.openxmlformats.org/officeDocument/2006/relationships/image" Target="../media/image1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53.svg"/><Relationship Id="rId24" Type="http://schemas.openxmlformats.org/officeDocument/2006/relationships/image" Target="../media/image64.png"/><Relationship Id="rId5" Type="http://schemas.openxmlformats.org/officeDocument/2006/relationships/image" Target="../media/image12.svg"/><Relationship Id="rId15" Type="http://schemas.openxmlformats.org/officeDocument/2006/relationships/image" Target="../media/image57.svg"/><Relationship Id="rId23" Type="http://schemas.openxmlformats.org/officeDocument/2006/relationships/image" Target="../media/image37.svg"/><Relationship Id="rId10" Type="http://schemas.openxmlformats.org/officeDocument/2006/relationships/image" Target="../media/image52.png"/><Relationship Id="rId19" Type="http://schemas.openxmlformats.org/officeDocument/2006/relationships/image" Target="../media/image61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56.png"/><Relationship Id="rId2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721612">
            <a:off x="3638115" y="1896865"/>
            <a:ext cx="14314219" cy="4992084"/>
          </a:xfrm>
          <a:custGeom>
            <a:avLst/>
            <a:gdLst/>
            <a:ahLst/>
            <a:cxnLst/>
            <a:rect l="l" t="t" r="r" b="b"/>
            <a:pathLst>
              <a:path w="14314219" h="4992084">
                <a:moveTo>
                  <a:pt x="0" y="0"/>
                </a:moveTo>
                <a:lnTo>
                  <a:pt x="14314219" y="0"/>
                </a:lnTo>
                <a:lnTo>
                  <a:pt x="14314219" y="4992084"/>
                </a:lnTo>
                <a:lnTo>
                  <a:pt x="0" y="499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953601" y="5"/>
            <a:ext cx="8713725" cy="10289235"/>
            <a:chOff x="0" y="0"/>
            <a:chExt cx="21042033" cy="24846598"/>
          </a:xfrm>
        </p:grpSpPr>
        <p:sp>
          <p:nvSpPr>
            <p:cNvPr id="4" name="Freeform 4"/>
            <p:cNvSpPr/>
            <p:nvPr/>
          </p:nvSpPr>
          <p:spPr>
            <a:xfrm>
              <a:off x="-658495" y="0"/>
              <a:ext cx="21700490" cy="24846662"/>
            </a:xfrm>
            <a:custGeom>
              <a:avLst/>
              <a:gdLst/>
              <a:ahLst/>
              <a:cxnLst/>
              <a:rect l="l" t="t" r="r" b="b"/>
              <a:pathLst>
                <a:path w="21700490" h="24846662">
                  <a:moveTo>
                    <a:pt x="9113774" y="0"/>
                  </a:moveTo>
                  <a:cubicBezTo>
                    <a:pt x="9113774" y="0"/>
                    <a:pt x="10028936" y="4543806"/>
                    <a:pt x="4926584" y="12121388"/>
                  </a:cubicBezTo>
                  <a:cubicBezTo>
                    <a:pt x="0" y="19437986"/>
                    <a:pt x="691769" y="24846662"/>
                    <a:pt x="691769" y="24846662"/>
                  </a:cubicBezTo>
                  <a:lnTo>
                    <a:pt x="21700490" y="24846662"/>
                  </a:lnTo>
                  <a:lnTo>
                    <a:pt x="21700490" y="0"/>
                  </a:lnTo>
                  <a:close/>
                </a:path>
              </a:pathLst>
            </a:custGeom>
            <a:blipFill>
              <a:blip r:embed="rId4"/>
              <a:stretch>
                <a:fillRect l="-40421" t="-5263" r="-60203" b="-814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2967198" flipH="1">
            <a:off x="12833343" y="6024265"/>
            <a:ext cx="10909314" cy="3709167"/>
          </a:xfrm>
          <a:custGeom>
            <a:avLst/>
            <a:gdLst/>
            <a:ahLst/>
            <a:cxnLst/>
            <a:rect l="l" t="t" r="r" b="b"/>
            <a:pathLst>
              <a:path w="10909314" h="3709167">
                <a:moveTo>
                  <a:pt x="10909314" y="0"/>
                </a:moveTo>
                <a:lnTo>
                  <a:pt x="0" y="0"/>
                </a:lnTo>
                <a:lnTo>
                  <a:pt x="0" y="3709167"/>
                </a:lnTo>
                <a:lnTo>
                  <a:pt x="10909314" y="3709167"/>
                </a:lnTo>
                <a:lnTo>
                  <a:pt x="10909314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165433" y="946396"/>
            <a:ext cx="857867" cy="85786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51318" y="2226096"/>
            <a:ext cx="604566" cy="60456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76408" y="681913"/>
            <a:ext cx="637633" cy="63763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04800" y="209678"/>
            <a:ext cx="943289" cy="944469"/>
          </a:xfrm>
          <a:custGeom>
            <a:avLst/>
            <a:gdLst/>
            <a:ahLst/>
            <a:cxnLst/>
            <a:rect l="l" t="t" r="r" b="b"/>
            <a:pathLst>
              <a:path w="943289" h="944469">
                <a:moveTo>
                  <a:pt x="0" y="0"/>
                </a:moveTo>
                <a:lnTo>
                  <a:pt x="943289" y="0"/>
                </a:lnTo>
                <a:lnTo>
                  <a:pt x="943289" y="944469"/>
                </a:lnTo>
                <a:lnTo>
                  <a:pt x="0" y="9444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 dirty="0"/>
          </a:p>
        </p:txBody>
      </p:sp>
      <p:sp>
        <p:nvSpPr>
          <p:cNvPr id="16" name="Freeform 16"/>
          <p:cNvSpPr/>
          <p:nvPr/>
        </p:nvSpPr>
        <p:spPr>
          <a:xfrm>
            <a:off x="1034729" y="8315011"/>
            <a:ext cx="943289" cy="943289"/>
          </a:xfrm>
          <a:custGeom>
            <a:avLst/>
            <a:gdLst/>
            <a:ahLst/>
            <a:cxnLst/>
            <a:rect l="l" t="t" r="r" b="b"/>
            <a:pathLst>
              <a:path w="943289" h="943289">
                <a:moveTo>
                  <a:pt x="0" y="0"/>
                </a:moveTo>
                <a:lnTo>
                  <a:pt x="943289" y="0"/>
                </a:lnTo>
                <a:lnTo>
                  <a:pt x="943289" y="943289"/>
                </a:lnTo>
                <a:lnTo>
                  <a:pt x="0" y="9432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950306" y="6220121"/>
            <a:ext cx="3981019" cy="123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5"/>
              </a:lnSpc>
            </a:pPr>
            <a:r>
              <a:rPr lang="en-US" sz="2803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Suryakanth Gunnam</a:t>
            </a:r>
          </a:p>
          <a:p>
            <a:pPr algn="l">
              <a:lnSpc>
                <a:spcPts val="3195"/>
              </a:lnSpc>
            </a:pPr>
            <a:r>
              <a:rPr lang="en-US" sz="2803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Praneeth</a:t>
            </a:r>
            <a:r>
              <a:rPr lang="en-US" sz="2803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Reddy</a:t>
            </a:r>
          </a:p>
          <a:p>
            <a:pPr algn="l">
              <a:lnSpc>
                <a:spcPts val="3195"/>
              </a:lnSpc>
            </a:pPr>
            <a:r>
              <a:rPr lang="en-US" sz="2803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Kranthi</a:t>
            </a:r>
            <a:r>
              <a:rPr lang="en-US" sz="2803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Kumar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1606" y="1445790"/>
            <a:ext cx="8455311" cy="307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20"/>
              </a:lnSpc>
            </a:pPr>
            <a:r>
              <a:rPr lang="en-US" sz="6000" b="1" dirty="0">
                <a:solidFill>
                  <a:srgbClr val="0E8388"/>
                </a:solidFill>
                <a:latin typeface="Poppins Bold"/>
                <a:ea typeface="Poppins Bold"/>
                <a:cs typeface="Poppins Bold"/>
                <a:sym typeface="Poppins Bold"/>
              </a:rPr>
              <a:t>Investigating the Use of IoT for Smart Waste Management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1088" y="5143500"/>
            <a:ext cx="4780894" cy="87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6"/>
              </a:lnSpc>
            </a:pPr>
            <a:r>
              <a:rPr lang="en-US" sz="2979" b="1" spc="128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CSCI 6991 Data Engineering Capstone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407590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413136" y="6087089"/>
            <a:ext cx="2270917" cy="2270917"/>
          </a:xfrm>
          <a:custGeom>
            <a:avLst/>
            <a:gdLst/>
            <a:ahLst/>
            <a:cxnLst/>
            <a:rect l="l" t="t" r="r" b="b"/>
            <a:pathLst>
              <a:path w="2270917" h="2270917">
                <a:moveTo>
                  <a:pt x="0" y="0"/>
                </a:moveTo>
                <a:lnTo>
                  <a:pt x="2270917" y="0"/>
                </a:lnTo>
                <a:lnTo>
                  <a:pt x="2270917" y="2270916"/>
                </a:lnTo>
                <a:lnTo>
                  <a:pt x="0" y="22709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212888" y="2452585"/>
            <a:ext cx="2270917" cy="2270917"/>
          </a:xfrm>
          <a:custGeom>
            <a:avLst/>
            <a:gdLst/>
            <a:ahLst/>
            <a:cxnLst/>
            <a:rect l="l" t="t" r="r" b="b"/>
            <a:pathLst>
              <a:path w="2270917" h="2270917">
                <a:moveTo>
                  <a:pt x="0" y="0"/>
                </a:moveTo>
                <a:lnTo>
                  <a:pt x="2270916" y="0"/>
                </a:lnTo>
                <a:lnTo>
                  <a:pt x="2270916" y="2270917"/>
                </a:lnTo>
                <a:lnTo>
                  <a:pt x="0" y="2270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584399" y="6258351"/>
            <a:ext cx="1928392" cy="1928392"/>
          </a:xfrm>
          <a:custGeom>
            <a:avLst/>
            <a:gdLst/>
            <a:ahLst/>
            <a:cxnLst/>
            <a:rect l="l" t="t" r="r" b="b"/>
            <a:pathLst>
              <a:path w="1928392" h="1928392">
                <a:moveTo>
                  <a:pt x="0" y="0"/>
                </a:moveTo>
                <a:lnTo>
                  <a:pt x="1928392" y="0"/>
                </a:lnTo>
                <a:lnTo>
                  <a:pt x="1928392" y="1928392"/>
                </a:lnTo>
                <a:lnTo>
                  <a:pt x="0" y="19283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384150" y="2623848"/>
            <a:ext cx="1928392" cy="1928392"/>
          </a:xfrm>
          <a:custGeom>
            <a:avLst/>
            <a:gdLst/>
            <a:ahLst/>
            <a:cxnLst/>
            <a:rect l="l" t="t" r="r" b="b"/>
            <a:pathLst>
              <a:path w="1928392" h="1928392">
                <a:moveTo>
                  <a:pt x="0" y="0"/>
                </a:moveTo>
                <a:lnTo>
                  <a:pt x="1928392" y="0"/>
                </a:lnTo>
                <a:lnTo>
                  <a:pt x="1928392" y="1928392"/>
                </a:lnTo>
                <a:lnTo>
                  <a:pt x="0" y="19283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684387" y="6358339"/>
            <a:ext cx="1728415" cy="1728415"/>
          </a:xfrm>
          <a:custGeom>
            <a:avLst/>
            <a:gdLst/>
            <a:ahLst/>
            <a:cxnLst/>
            <a:rect l="l" t="t" r="r" b="b"/>
            <a:pathLst>
              <a:path w="1728415" h="1728415">
                <a:moveTo>
                  <a:pt x="0" y="0"/>
                </a:moveTo>
                <a:lnTo>
                  <a:pt x="1728415" y="0"/>
                </a:lnTo>
                <a:lnTo>
                  <a:pt x="1728415" y="1728416"/>
                </a:lnTo>
                <a:lnTo>
                  <a:pt x="0" y="17284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484138" y="2723836"/>
            <a:ext cx="1728415" cy="1728415"/>
          </a:xfrm>
          <a:custGeom>
            <a:avLst/>
            <a:gdLst/>
            <a:ahLst/>
            <a:cxnLst/>
            <a:rect l="l" t="t" r="r" b="b"/>
            <a:pathLst>
              <a:path w="1728415" h="1728415">
                <a:moveTo>
                  <a:pt x="0" y="0"/>
                </a:moveTo>
                <a:lnTo>
                  <a:pt x="1728415" y="0"/>
                </a:lnTo>
                <a:lnTo>
                  <a:pt x="1728415" y="1728415"/>
                </a:lnTo>
                <a:lnTo>
                  <a:pt x="0" y="17284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597612" y="2452585"/>
            <a:ext cx="2270917" cy="2270917"/>
          </a:xfrm>
          <a:custGeom>
            <a:avLst/>
            <a:gdLst/>
            <a:ahLst/>
            <a:cxnLst/>
            <a:rect l="l" t="t" r="r" b="b"/>
            <a:pathLst>
              <a:path w="2270917" h="2270917">
                <a:moveTo>
                  <a:pt x="0" y="0"/>
                </a:moveTo>
                <a:lnTo>
                  <a:pt x="2270917" y="0"/>
                </a:lnTo>
                <a:lnTo>
                  <a:pt x="2270917" y="2270917"/>
                </a:lnTo>
                <a:lnTo>
                  <a:pt x="0" y="2270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179353" y="6079831"/>
            <a:ext cx="2278174" cy="2278174"/>
          </a:xfrm>
          <a:custGeom>
            <a:avLst/>
            <a:gdLst/>
            <a:ahLst/>
            <a:cxnLst/>
            <a:rect l="l" t="t" r="r" b="b"/>
            <a:pathLst>
              <a:path w="2278174" h="2278174">
                <a:moveTo>
                  <a:pt x="0" y="0"/>
                </a:moveTo>
                <a:lnTo>
                  <a:pt x="2278174" y="0"/>
                </a:lnTo>
                <a:lnTo>
                  <a:pt x="2278174" y="2278174"/>
                </a:lnTo>
                <a:lnTo>
                  <a:pt x="0" y="2278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6768875" y="2623848"/>
            <a:ext cx="1928392" cy="1928392"/>
          </a:xfrm>
          <a:custGeom>
            <a:avLst/>
            <a:gdLst/>
            <a:ahLst/>
            <a:cxnLst/>
            <a:rect l="l" t="t" r="r" b="b"/>
            <a:pathLst>
              <a:path w="1928392" h="1928392">
                <a:moveTo>
                  <a:pt x="0" y="0"/>
                </a:moveTo>
                <a:lnTo>
                  <a:pt x="1928392" y="0"/>
                </a:lnTo>
                <a:lnTo>
                  <a:pt x="1928392" y="1928392"/>
                </a:lnTo>
                <a:lnTo>
                  <a:pt x="0" y="19283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351163" y="6251641"/>
            <a:ext cx="1934555" cy="1934555"/>
          </a:xfrm>
          <a:custGeom>
            <a:avLst/>
            <a:gdLst/>
            <a:ahLst/>
            <a:cxnLst/>
            <a:rect l="l" t="t" r="r" b="b"/>
            <a:pathLst>
              <a:path w="1934555" h="1934555">
                <a:moveTo>
                  <a:pt x="0" y="0"/>
                </a:moveTo>
                <a:lnTo>
                  <a:pt x="1934555" y="0"/>
                </a:lnTo>
                <a:lnTo>
                  <a:pt x="1934555" y="1934555"/>
                </a:lnTo>
                <a:lnTo>
                  <a:pt x="0" y="1934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6868863" y="2723836"/>
            <a:ext cx="1728415" cy="1728415"/>
          </a:xfrm>
          <a:custGeom>
            <a:avLst/>
            <a:gdLst/>
            <a:ahLst/>
            <a:cxnLst/>
            <a:rect l="l" t="t" r="r" b="b"/>
            <a:pathLst>
              <a:path w="1728415" h="1728415">
                <a:moveTo>
                  <a:pt x="0" y="0"/>
                </a:moveTo>
                <a:lnTo>
                  <a:pt x="1728415" y="0"/>
                </a:lnTo>
                <a:lnTo>
                  <a:pt x="1728415" y="1728415"/>
                </a:lnTo>
                <a:lnTo>
                  <a:pt x="0" y="17284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9451471" y="6351949"/>
            <a:ext cx="1733939" cy="1733939"/>
          </a:xfrm>
          <a:custGeom>
            <a:avLst/>
            <a:gdLst/>
            <a:ahLst/>
            <a:cxnLst/>
            <a:rect l="l" t="t" r="r" b="b"/>
            <a:pathLst>
              <a:path w="1733939" h="1733939">
                <a:moveTo>
                  <a:pt x="0" y="0"/>
                </a:moveTo>
                <a:lnTo>
                  <a:pt x="1733939" y="0"/>
                </a:lnTo>
                <a:lnTo>
                  <a:pt x="1733939" y="1733939"/>
                </a:lnTo>
                <a:lnTo>
                  <a:pt x="0" y="1733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9762024" y="2996655"/>
            <a:ext cx="1105986" cy="984328"/>
          </a:xfrm>
          <a:custGeom>
            <a:avLst/>
            <a:gdLst/>
            <a:ahLst/>
            <a:cxnLst/>
            <a:rect l="l" t="t" r="r" b="b"/>
            <a:pathLst>
              <a:path w="1105986" h="984328">
                <a:moveTo>
                  <a:pt x="0" y="0"/>
                </a:moveTo>
                <a:lnTo>
                  <a:pt x="1105987" y="0"/>
                </a:lnTo>
                <a:lnTo>
                  <a:pt x="1105987" y="984328"/>
                </a:lnTo>
                <a:lnTo>
                  <a:pt x="0" y="9843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7161252" y="3185626"/>
            <a:ext cx="1143638" cy="804835"/>
          </a:xfrm>
          <a:custGeom>
            <a:avLst/>
            <a:gdLst/>
            <a:ahLst/>
            <a:cxnLst/>
            <a:rect l="l" t="t" r="r" b="b"/>
            <a:pathLst>
              <a:path w="1143638" h="804835">
                <a:moveTo>
                  <a:pt x="0" y="0"/>
                </a:moveTo>
                <a:lnTo>
                  <a:pt x="1143638" y="0"/>
                </a:lnTo>
                <a:lnTo>
                  <a:pt x="1143638" y="804836"/>
                </a:lnTo>
                <a:lnTo>
                  <a:pt x="0" y="8048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9826185" y="6655170"/>
            <a:ext cx="1088947" cy="1098559"/>
          </a:xfrm>
          <a:custGeom>
            <a:avLst/>
            <a:gdLst/>
            <a:ahLst/>
            <a:cxnLst/>
            <a:rect l="l" t="t" r="r" b="b"/>
            <a:pathLst>
              <a:path w="1088947" h="1098559">
                <a:moveTo>
                  <a:pt x="0" y="0"/>
                </a:moveTo>
                <a:lnTo>
                  <a:pt x="1088947" y="0"/>
                </a:lnTo>
                <a:lnTo>
                  <a:pt x="1088947" y="1098560"/>
                </a:lnTo>
                <a:lnTo>
                  <a:pt x="0" y="10985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7078067" y="6732151"/>
            <a:ext cx="941056" cy="944598"/>
          </a:xfrm>
          <a:custGeom>
            <a:avLst/>
            <a:gdLst/>
            <a:ahLst/>
            <a:cxnLst/>
            <a:rect l="l" t="t" r="r" b="b"/>
            <a:pathLst>
              <a:path w="941056" h="944598">
                <a:moveTo>
                  <a:pt x="0" y="0"/>
                </a:moveTo>
                <a:lnTo>
                  <a:pt x="941056" y="0"/>
                </a:lnTo>
                <a:lnTo>
                  <a:pt x="941056" y="944598"/>
                </a:lnTo>
                <a:lnTo>
                  <a:pt x="0" y="94459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5937863" y="1009650"/>
            <a:ext cx="641227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999" b="1" spc="-11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Findings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57053" y="2987008"/>
            <a:ext cx="5237698" cy="1609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Challenges such as; high initial investment and connection problems (Rahman et al., 2023).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3332" y="2452585"/>
            <a:ext cx="5237698" cy="2856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IoT enhances the methods of waste collection through the use of sensors and tracking devices (Ahmed et al., 2023).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40313" y="6100583"/>
            <a:ext cx="5254438" cy="2117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Sustainability gains: emissions have been lowered and recycling improved (Saha &amp; </a:t>
            </a:r>
            <a:r>
              <a:rPr lang="en-US" sz="24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Chaki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2023).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75770" y="6585651"/>
            <a:ext cx="5237698" cy="2163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Integrating AI to predictive analytics enhances the distribution of resources (Fang et al., 2023).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407590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572332" y="1009650"/>
            <a:ext cx="714333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999" b="1" spc="-11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</a:t>
            </a:r>
          </a:p>
        </p:txBody>
      </p:sp>
      <p:sp>
        <p:nvSpPr>
          <p:cNvPr id="5" name="Freeform 5"/>
          <p:cNvSpPr/>
          <p:nvPr/>
        </p:nvSpPr>
        <p:spPr>
          <a:xfrm rot="1812047">
            <a:off x="6283112" y="2804300"/>
            <a:ext cx="5721775" cy="6483598"/>
          </a:xfrm>
          <a:custGeom>
            <a:avLst/>
            <a:gdLst/>
            <a:ahLst/>
            <a:cxnLst/>
            <a:rect l="l" t="t" r="r" b="b"/>
            <a:pathLst>
              <a:path w="5721775" h="6483598">
                <a:moveTo>
                  <a:pt x="0" y="0"/>
                </a:moveTo>
                <a:lnTo>
                  <a:pt x="5721776" y="0"/>
                </a:lnTo>
                <a:lnTo>
                  <a:pt x="5721776" y="6483599"/>
                </a:lnTo>
                <a:lnTo>
                  <a:pt x="0" y="6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472142" y="3399142"/>
            <a:ext cx="822281" cy="822281"/>
          </a:xfrm>
          <a:custGeom>
            <a:avLst/>
            <a:gdLst/>
            <a:ahLst/>
            <a:cxnLst/>
            <a:rect l="l" t="t" r="r" b="b"/>
            <a:pathLst>
              <a:path w="822281" h="822281">
                <a:moveTo>
                  <a:pt x="0" y="0"/>
                </a:moveTo>
                <a:lnTo>
                  <a:pt x="822281" y="0"/>
                </a:lnTo>
                <a:lnTo>
                  <a:pt x="822281" y="822280"/>
                </a:lnTo>
                <a:lnTo>
                  <a:pt x="0" y="822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379819" y="7897397"/>
            <a:ext cx="822281" cy="822281"/>
          </a:xfrm>
          <a:custGeom>
            <a:avLst/>
            <a:gdLst/>
            <a:ahLst/>
            <a:cxnLst/>
            <a:rect l="l" t="t" r="r" b="b"/>
            <a:pathLst>
              <a:path w="822281" h="822281">
                <a:moveTo>
                  <a:pt x="0" y="0"/>
                </a:moveTo>
                <a:lnTo>
                  <a:pt x="822281" y="0"/>
                </a:lnTo>
                <a:lnTo>
                  <a:pt x="822281" y="822281"/>
                </a:lnTo>
                <a:lnTo>
                  <a:pt x="0" y="8222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292023" y="5625434"/>
            <a:ext cx="822281" cy="822281"/>
          </a:xfrm>
          <a:custGeom>
            <a:avLst/>
            <a:gdLst/>
            <a:ahLst/>
            <a:cxnLst/>
            <a:rect l="l" t="t" r="r" b="b"/>
            <a:pathLst>
              <a:path w="822281" h="822281">
                <a:moveTo>
                  <a:pt x="0" y="0"/>
                </a:moveTo>
                <a:lnTo>
                  <a:pt x="822281" y="0"/>
                </a:lnTo>
                <a:lnTo>
                  <a:pt x="822281" y="822281"/>
                </a:lnTo>
                <a:lnTo>
                  <a:pt x="0" y="8222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004735" y="3399142"/>
            <a:ext cx="822281" cy="822281"/>
          </a:xfrm>
          <a:custGeom>
            <a:avLst/>
            <a:gdLst/>
            <a:ahLst/>
            <a:cxnLst/>
            <a:rect l="l" t="t" r="r" b="b"/>
            <a:pathLst>
              <a:path w="822281" h="822281">
                <a:moveTo>
                  <a:pt x="0" y="0"/>
                </a:moveTo>
                <a:lnTo>
                  <a:pt x="822281" y="0"/>
                </a:lnTo>
                <a:lnTo>
                  <a:pt x="822281" y="822280"/>
                </a:lnTo>
                <a:lnTo>
                  <a:pt x="0" y="8222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985685" y="7868822"/>
            <a:ext cx="822281" cy="822281"/>
          </a:xfrm>
          <a:custGeom>
            <a:avLst/>
            <a:gdLst/>
            <a:ahLst/>
            <a:cxnLst/>
            <a:rect l="l" t="t" r="r" b="b"/>
            <a:pathLst>
              <a:path w="822281" h="822281">
                <a:moveTo>
                  <a:pt x="0" y="0"/>
                </a:moveTo>
                <a:lnTo>
                  <a:pt x="822281" y="0"/>
                </a:lnTo>
                <a:lnTo>
                  <a:pt x="822281" y="822281"/>
                </a:lnTo>
                <a:lnTo>
                  <a:pt x="0" y="8222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169300" y="5644484"/>
            <a:ext cx="822281" cy="822281"/>
          </a:xfrm>
          <a:custGeom>
            <a:avLst/>
            <a:gdLst/>
            <a:ahLst/>
            <a:cxnLst/>
            <a:rect l="l" t="t" r="r" b="b"/>
            <a:pathLst>
              <a:path w="822281" h="822281">
                <a:moveTo>
                  <a:pt x="0" y="0"/>
                </a:moveTo>
                <a:lnTo>
                  <a:pt x="822280" y="0"/>
                </a:lnTo>
                <a:lnTo>
                  <a:pt x="822280" y="822281"/>
                </a:lnTo>
                <a:lnTo>
                  <a:pt x="0" y="8222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8470202" y="5456900"/>
            <a:ext cx="1266999" cy="1140299"/>
          </a:xfrm>
          <a:custGeom>
            <a:avLst/>
            <a:gdLst/>
            <a:ahLst/>
            <a:cxnLst/>
            <a:rect l="l" t="t" r="r" b="b"/>
            <a:pathLst>
              <a:path w="1266999" h="1140299">
                <a:moveTo>
                  <a:pt x="0" y="0"/>
                </a:moveTo>
                <a:lnTo>
                  <a:pt x="1266999" y="0"/>
                </a:lnTo>
                <a:lnTo>
                  <a:pt x="1266999" y="1140299"/>
                </a:lnTo>
                <a:lnTo>
                  <a:pt x="0" y="1140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2706700" y="2728447"/>
            <a:ext cx="5446574" cy="2163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Challenges continue to exist especially in the developing countries where there are likely to be scarce resources.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3222" y="2864152"/>
            <a:ext cx="5446574" cy="1609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IoT enhances organization’s functioning and is relevant to sustainability objectives.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15668" y="5764135"/>
            <a:ext cx="4651035" cy="2717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There is need for increased sensitization and implementation of better policies to foster the uptake of green energy solutions.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5023" y="5625434"/>
            <a:ext cx="4651035" cy="2163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use of predictive analytics makes it easy to plan on the needs of waste management in any given region.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078113" flipV="1">
            <a:off x="35054" y="2973748"/>
            <a:ext cx="12676724" cy="4421008"/>
          </a:xfrm>
          <a:custGeom>
            <a:avLst/>
            <a:gdLst/>
            <a:ahLst/>
            <a:cxnLst/>
            <a:rect l="l" t="t" r="r" b="b"/>
            <a:pathLst>
              <a:path w="12676724" h="4421008">
                <a:moveTo>
                  <a:pt x="0" y="4421007"/>
                </a:moveTo>
                <a:lnTo>
                  <a:pt x="12676725" y="4421007"/>
                </a:lnTo>
                <a:lnTo>
                  <a:pt x="12676725" y="0"/>
                </a:lnTo>
                <a:lnTo>
                  <a:pt x="0" y="0"/>
                </a:lnTo>
                <a:lnTo>
                  <a:pt x="0" y="44210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17566" y="946396"/>
            <a:ext cx="857867" cy="85786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169653" y="2226096"/>
            <a:ext cx="604566" cy="60456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01992" y="681913"/>
            <a:ext cx="637633" cy="63763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0" y="0"/>
            <a:ext cx="7172629" cy="10284335"/>
            <a:chOff x="0" y="0"/>
            <a:chExt cx="20508404" cy="294055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508340" cy="29405579"/>
            </a:xfrm>
            <a:custGeom>
              <a:avLst/>
              <a:gdLst/>
              <a:ahLst/>
              <a:cxnLst/>
              <a:rect l="l" t="t" r="r" b="b"/>
              <a:pathLst>
                <a:path w="20508340" h="29405579">
                  <a:moveTo>
                    <a:pt x="0" y="0"/>
                  </a:moveTo>
                  <a:lnTo>
                    <a:pt x="0" y="29405579"/>
                  </a:lnTo>
                  <a:lnTo>
                    <a:pt x="20493101" y="29405579"/>
                  </a:lnTo>
                  <a:cubicBezTo>
                    <a:pt x="20493101" y="29405579"/>
                    <a:pt x="20508088" y="29221937"/>
                    <a:pt x="20508340" y="28880941"/>
                  </a:cubicBezTo>
                  <a:lnTo>
                    <a:pt x="20508340" y="28861637"/>
                  </a:lnTo>
                  <a:cubicBezTo>
                    <a:pt x="20506944" y="27222701"/>
                    <a:pt x="20165059" y="22080345"/>
                    <a:pt x="16353154" y="16175734"/>
                  </a:cubicBezTo>
                  <a:cubicBezTo>
                    <a:pt x="12100560" y="9588373"/>
                    <a:pt x="10789031" y="5416550"/>
                    <a:pt x="10825226" y="0"/>
                  </a:cubicBezTo>
                  <a:close/>
                </a:path>
              </a:pathLst>
            </a:custGeom>
            <a:blipFill>
              <a:blip r:embed="rId4"/>
              <a:stretch>
                <a:fillRect l="-61656" r="-534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 rot="2903702">
            <a:off x="-5767044" y="6286174"/>
            <a:ext cx="10909314" cy="3709167"/>
          </a:xfrm>
          <a:custGeom>
            <a:avLst/>
            <a:gdLst/>
            <a:ahLst/>
            <a:cxnLst/>
            <a:rect l="l" t="t" r="r" b="b"/>
            <a:pathLst>
              <a:path w="10909314" h="3709167">
                <a:moveTo>
                  <a:pt x="0" y="0"/>
                </a:moveTo>
                <a:lnTo>
                  <a:pt x="10909315" y="0"/>
                </a:lnTo>
                <a:lnTo>
                  <a:pt x="10909315" y="3709166"/>
                </a:lnTo>
                <a:lnTo>
                  <a:pt x="0" y="3709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8880491" y="2285667"/>
            <a:ext cx="8555259" cy="7046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 the adoption of low-cost IoT platforms as target markets for growth are mostly in the developing world.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Frequency of maintenance on IoT systems need to be embraced so that the systems will be fully reliable.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 numerous and clear data regulation measures to capture the privacy issue.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Apply IoT on energy and transportation systems in cities to bring scalability.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04041" y="1019175"/>
            <a:ext cx="8555259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84"/>
              </a:lnSpc>
            </a:pPr>
            <a:r>
              <a:rPr lang="en-US" sz="4499" b="1" spc="-13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Policy Recommendations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31237-71E4-4EF8-E266-FA9BD9090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B32E403-7FDB-350C-7701-CB66D26FF281}"/>
              </a:ext>
            </a:extLst>
          </p:cNvPr>
          <p:cNvSpPr/>
          <p:nvPr/>
        </p:nvSpPr>
        <p:spPr>
          <a:xfrm rot="-4773720">
            <a:off x="5570985" y="2932996"/>
            <a:ext cx="12676724" cy="4421008"/>
          </a:xfrm>
          <a:custGeom>
            <a:avLst/>
            <a:gdLst/>
            <a:ahLst/>
            <a:cxnLst/>
            <a:rect l="l" t="t" r="r" b="b"/>
            <a:pathLst>
              <a:path w="12676724" h="4421008">
                <a:moveTo>
                  <a:pt x="0" y="0"/>
                </a:moveTo>
                <a:lnTo>
                  <a:pt x="12676724" y="0"/>
                </a:lnTo>
                <a:lnTo>
                  <a:pt x="12676724" y="4421008"/>
                </a:lnTo>
                <a:lnTo>
                  <a:pt x="0" y="4421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ABA6E9C-DE0A-6DE1-D8F1-82E7DB4828C5}"/>
              </a:ext>
            </a:extLst>
          </p:cNvPr>
          <p:cNvGrpSpPr>
            <a:grpSpLocks noChangeAspect="1"/>
          </p:cNvGrpSpPr>
          <p:nvPr/>
        </p:nvGrpSpPr>
        <p:grpSpPr>
          <a:xfrm>
            <a:off x="10088934" y="6128"/>
            <a:ext cx="9132968" cy="10284336"/>
            <a:chOff x="-3022151" y="0"/>
            <a:chExt cx="23530495" cy="2940558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1E3E185-F97F-F4CD-E369-567AA65B1C85}"/>
                </a:ext>
              </a:extLst>
            </p:cNvPr>
            <p:cNvSpPr/>
            <p:nvPr/>
          </p:nvSpPr>
          <p:spPr>
            <a:xfrm>
              <a:off x="-3022151" y="0"/>
              <a:ext cx="23530495" cy="29405583"/>
            </a:xfrm>
            <a:custGeom>
              <a:avLst/>
              <a:gdLst/>
              <a:ahLst/>
              <a:cxnLst/>
              <a:rect l="l" t="t" r="r" b="b"/>
              <a:pathLst>
                <a:path w="20508340" h="29405582">
                  <a:moveTo>
                    <a:pt x="9683242" y="0"/>
                  </a:moveTo>
                  <a:cubicBezTo>
                    <a:pt x="9719437" y="5416550"/>
                    <a:pt x="8407908" y="9588373"/>
                    <a:pt x="4155313" y="16175737"/>
                  </a:cubicBezTo>
                  <a:cubicBezTo>
                    <a:pt x="343281" y="22080474"/>
                    <a:pt x="1397" y="27222577"/>
                    <a:pt x="0" y="28861513"/>
                  </a:cubicBezTo>
                  <a:lnTo>
                    <a:pt x="0" y="28881071"/>
                  </a:lnTo>
                  <a:cubicBezTo>
                    <a:pt x="254" y="29222067"/>
                    <a:pt x="15240" y="29405582"/>
                    <a:pt x="15240" y="29405582"/>
                  </a:cubicBezTo>
                  <a:lnTo>
                    <a:pt x="20508340" y="29405582"/>
                  </a:lnTo>
                  <a:lnTo>
                    <a:pt x="20508340" y="0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ED561FB-EA3B-7DCE-4421-066FEEE3C22F}"/>
              </a:ext>
            </a:extLst>
          </p:cNvPr>
          <p:cNvSpPr/>
          <p:nvPr/>
        </p:nvSpPr>
        <p:spPr>
          <a:xfrm rot="-2967198" flipH="1">
            <a:off x="13287997" y="6433664"/>
            <a:ext cx="10665551" cy="3626287"/>
          </a:xfrm>
          <a:custGeom>
            <a:avLst/>
            <a:gdLst/>
            <a:ahLst/>
            <a:cxnLst/>
            <a:rect l="l" t="t" r="r" b="b"/>
            <a:pathLst>
              <a:path w="10665551" h="3626287">
                <a:moveTo>
                  <a:pt x="10665551" y="0"/>
                </a:moveTo>
                <a:lnTo>
                  <a:pt x="0" y="0"/>
                </a:lnTo>
                <a:lnTo>
                  <a:pt x="0" y="3626288"/>
                </a:lnTo>
                <a:lnTo>
                  <a:pt x="10665551" y="3626288"/>
                </a:lnTo>
                <a:lnTo>
                  <a:pt x="10665551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677577F-BD31-BD9D-2340-EFA98E2799AD}"/>
              </a:ext>
            </a:extLst>
          </p:cNvPr>
          <p:cNvSpPr txBox="1"/>
          <p:nvPr/>
        </p:nvSpPr>
        <p:spPr>
          <a:xfrm>
            <a:off x="946042" y="1546293"/>
            <a:ext cx="8555259" cy="6400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IoT contributes to the enhancement of sustainable waste management practices as it fosters the revolution in that area.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Barriers include the cost accrual, technical factors, and social opposition.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Reducing risks and costs, commitment, and perceived benefits can lead to IoT adoption.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Further research should focus on the long-term consequences and accommodate smart city concepts.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7968FE2-958C-CA0C-8CA6-1EB94B7B6CD4}"/>
              </a:ext>
            </a:extLst>
          </p:cNvPr>
          <p:cNvSpPr txBox="1"/>
          <p:nvPr/>
        </p:nvSpPr>
        <p:spPr>
          <a:xfrm>
            <a:off x="509609" y="390259"/>
            <a:ext cx="11040709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84"/>
              </a:lnSpc>
            </a:pPr>
            <a:r>
              <a:rPr lang="en-US" sz="4499" b="1" spc="-13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  <a:p>
            <a:pPr algn="l">
              <a:lnSpc>
                <a:spcPts val="5084"/>
              </a:lnSpc>
            </a:pPr>
            <a:endParaRPr lang="en-US" sz="4499" b="1" spc="-134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5E4E3722-2C42-EB98-5629-9CFEBADD67AE}"/>
              </a:ext>
            </a:extLst>
          </p:cNvPr>
          <p:cNvGrpSpPr/>
          <p:nvPr/>
        </p:nvGrpSpPr>
        <p:grpSpPr>
          <a:xfrm>
            <a:off x="11279555" y="946396"/>
            <a:ext cx="857867" cy="857867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220858F-2C52-B6CD-C243-10D7C863314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F72400E-D3A4-9A21-FB0A-2D8340F7AB98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EF69FE1-7BE8-84D7-6591-E32AAA72EAEC}"/>
              </a:ext>
            </a:extLst>
          </p:cNvPr>
          <p:cNvGrpSpPr/>
          <p:nvPr/>
        </p:nvGrpSpPr>
        <p:grpSpPr>
          <a:xfrm>
            <a:off x="10765440" y="2226096"/>
            <a:ext cx="604566" cy="604566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829433A-22F8-B14B-8901-FE00D8B69D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CA6CEFA3-1C2F-9374-3E39-8DD4D2A4EB20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85EFEEC6-82DD-E358-CB0E-248177124A41}"/>
              </a:ext>
            </a:extLst>
          </p:cNvPr>
          <p:cNvGrpSpPr/>
          <p:nvPr/>
        </p:nvGrpSpPr>
        <p:grpSpPr>
          <a:xfrm>
            <a:off x="11590531" y="681913"/>
            <a:ext cx="637633" cy="637633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B346CD9-AF3C-08A7-3C7F-80BA98C4302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537F9330-33C6-0C23-FBB8-1FD579266175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2533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17FCB-5B56-37BB-12EA-99A63265F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15226A-A6ED-EE73-1B80-4A9847684D09}"/>
              </a:ext>
            </a:extLst>
          </p:cNvPr>
          <p:cNvSpPr/>
          <p:nvPr/>
        </p:nvSpPr>
        <p:spPr>
          <a:xfrm rot="-6078727" flipV="1">
            <a:off x="-1236225" y="1896865"/>
            <a:ext cx="14314219" cy="4992084"/>
          </a:xfrm>
          <a:custGeom>
            <a:avLst/>
            <a:gdLst/>
            <a:ahLst/>
            <a:cxnLst/>
            <a:rect l="l" t="t" r="r" b="b"/>
            <a:pathLst>
              <a:path w="14314219" h="4992084">
                <a:moveTo>
                  <a:pt x="0" y="4992084"/>
                </a:moveTo>
                <a:lnTo>
                  <a:pt x="14314219" y="4992084"/>
                </a:lnTo>
                <a:lnTo>
                  <a:pt x="14314219" y="0"/>
                </a:lnTo>
                <a:lnTo>
                  <a:pt x="0" y="0"/>
                </a:lnTo>
                <a:lnTo>
                  <a:pt x="0" y="49920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0D57943-61D8-099D-48C2-3477C6763992}"/>
              </a:ext>
            </a:extLst>
          </p:cNvPr>
          <p:cNvGrpSpPr/>
          <p:nvPr/>
        </p:nvGrpSpPr>
        <p:grpSpPr>
          <a:xfrm>
            <a:off x="5940775" y="946396"/>
            <a:ext cx="857867" cy="857867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6937F30-FE39-1B2E-746B-65CEBE07D4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6AC28F5-B724-3F7A-8BEE-1A646A3AED95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7098930-282D-5A82-E080-40D6906E39A2}"/>
              </a:ext>
            </a:extLst>
          </p:cNvPr>
          <p:cNvGrpSpPr/>
          <p:nvPr/>
        </p:nvGrpSpPr>
        <p:grpSpPr>
          <a:xfrm>
            <a:off x="6592862" y="2226096"/>
            <a:ext cx="604566" cy="604566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DB66E22-12B7-F964-4AFC-82977591914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E3BA91E-10FA-3273-754F-CAFF2235DD0A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4C0C0F0-B495-B5A7-43C4-C5305C09968D}"/>
              </a:ext>
            </a:extLst>
          </p:cNvPr>
          <p:cNvGrpSpPr/>
          <p:nvPr/>
        </p:nvGrpSpPr>
        <p:grpSpPr>
          <a:xfrm>
            <a:off x="5825201" y="681913"/>
            <a:ext cx="637633" cy="637633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7421455-AE67-DDF2-7A3C-D3298AD2FD2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427F70E-A1C9-9F28-CEC9-3E49DBE49D5C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85A629A-892E-EB84-FDC6-A7A535DBE2B7}"/>
              </a:ext>
            </a:extLst>
          </p:cNvPr>
          <p:cNvGrpSpPr>
            <a:grpSpLocks noChangeAspect="1"/>
          </p:cNvGrpSpPr>
          <p:nvPr/>
        </p:nvGrpSpPr>
        <p:grpSpPr>
          <a:xfrm>
            <a:off x="-1972873" y="5"/>
            <a:ext cx="8713725" cy="10289235"/>
            <a:chOff x="0" y="0"/>
            <a:chExt cx="21042033" cy="24846598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39B4C6D-FBC3-7813-29AA-D4277433A609}"/>
                </a:ext>
              </a:extLst>
            </p:cNvPr>
            <p:cNvSpPr/>
            <p:nvPr/>
          </p:nvSpPr>
          <p:spPr>
            <a:xfrm>
              <a:off x="0" y="0"/>
              <a:ext cx="21041995" cy="24846662"/>
            </a:xfrm>
            <a:custGeom>
              <a:avLst/>
              <a:gdLst/>
              <a:ahLst/>
              <a:cxnLst/>
              <a:rect l="l" t="t" r="r" b="b"/>
              <a:pathLst>
                <a:path w="21041995" h="24846662">
                  <a:moveTo>
                    <a:pt x="0" y="0"/>
                  </a:moveTo>
                  <a:lnTo>
                    <a:pt x="0" y="24846662"/>
                  </a:lnTo>
                  <a:lnTo>
                    <a:pt x="21008848" y="24846662"/>
                  </a:lnTo>
                  <a:cubicBezTo>
                    <a:pt x="21008848" y="24846662"/>
                    <a:pt x="21040344" y="24600281"/>
                    <a:pt x="21041995" y="24141557"/>
                  </a:cubicBezTo>
                  <a:lnTo>
                    <a:pt x="21041995" y="24141557"/>
                  </a:lnTo>
                  <a:lnTo>
                    <a:pt x="21041995" y="24065103"/>
                  </a:lnTo>
                  <a:lnTo>
                    <a:pt x="21041995" y="24065103"/>
                  </a:lnTo>
                  <a:cubicBezTo>
                    <a:pt x="21035772" y="22316314"/>
                    <a:pt x="20592160" y="17791937"/>
                    <a:pt x="16774033" y="12121388"/>
                  </a:cubicBezTo>
                  <a:cubicBezTo>
                    <a:pt x="11671681" y="4543806"/>
                    <a:pt x="12586843" y="0"/>
                    <a:pt x="12586843" y="0"/>
                  </a:cubicBezTo>
                  <a:close/>
                </a:path>
              </a:pathLst>
            </a:custGeom>
            <a:blipFill>
              <a:blip r:embed="rId4"/>
              <a:stretch>
                <a:fillRect l="-17357" r="-5970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90A8B37C-5981-8431-8BA9-D64BF297EC73}"/>
              </a:ext>
            </a:extLst>
          </p:cNvPr>
          <p:cNvSpPr/>
          <p:nvPr/>
        </p:nvSpPr>
        <p:spPr>
          <a:xfrm rot="2903702">
            <a:off x="-6099048" y="6299337"/>
            <a:ext cx="10909314" cy="3709167"/>
          </a:xfrm>
          <a:custGeom>
            <a:avLst/>
            <a:gdLst/>
            <a:ahLst/>
            <a:cxnLst/>
            <a:rect l="l" t="t" r="r" b="b"/>
            <a:pathLst>
              <a:path w="10909314" h="3709167">
                <a:moveTo>
                  <a:pt x="0" y="0"/>
                </a:moveTo>
                <a:lnTo>
                  <a:pt x="10909314" y="0"/>
                </a:lnTo>
                <a:lnTo>
                  <a:pt x="10909314" y="3709167"/>
                </a:lnTo>
                <a:lnTo>
                  <a:pt x="0" y="37091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A415B2D-2544-5FBC-7A83-A2E8EA5C5A82}"/>
              </a:ext>
            </a:extLst>
          </p:cNvPr>
          <p:cNvSpPr txBox="1"/>
          <p:nvPr/>
        </p:nvSpPr>
        <p:spPr>
          <a:xfrm>
            <a:off x="7911212" y="1019175"/>
            <a:ext cx="9348088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084"/>
              </a:lnSpc>
            </a:pPr>
            <a:r>
              <a:rPr lang="en-US" sz="4499" b="1" spc="-13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Contribution Of Team Members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9AB6BFB-8331-6A14-A032-129525018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085990"/>
              </p:ext>
            </p:extLst>
          </p:nvPr>
        </p:nvGraphicFramePr>
        <p:xfrm>
          <a:off x="8406512" y="2628899"/>
          <a:ext cx="9348088" cy="6400789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4674044">
                  <a:extLst>
                    <a:ext uri="{9D8B030D-6E8A-4147-A177-3AD203B41FA5}">
                      <a16:colId xmlns:a16="http://schemas.microsoft.com/office/drawing/2014/main" val="420476545"/>
                    </a:ext>
                  </a:extLst>
                </a:gridCol>
                <a:gridCol w="4674044">
                  <a:extLst>
                    <a:ext uri="{9D8B030D-6E8A-4147-A177-3AD203B41FA5}">
                      <a16:colId xmlns:a16="http://schemas.microsoft.com/office/drawing/2014/main" val="4268824879"/>
                    </a:ext>
                  </a:extLst>
                </a:gridCol>
              </a:tblGrid>
              <a:tr h="753034">
                <a:tc>
                  <a:txBody>
                    <a:bodyPr/>
                    <a:lstStyle/>
                    <a:p>
                      <a:r>
                        <a:rPr lang="en-CA" sz="2800" b="1" dirty="0"/>
                        <a:t>Name</a:t>
                      </a:r>
                      <a:endParaRPr lang="en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2800" b="1"/>
                        <a:t>Contribution</a:t>
                      </a:r>
                      <a:endParaRPr lang="en-CA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685128"/>
                  </a:ext>
                </a:extLst>
              </a:tr>
              <a:tr h="1882585">
                <a:tc>
                  <a:txBody>
                    <a:bodyPr/>
                    <a:lstStyle/>
                    <a:p>
                      <a:r>
                        <a:rPr lang="en-CA" sz="2800" b="1"/>
                        <a:t>Suryakanth Gunnam</a:t>
                      </a:r>
                      <a:endParaRPr lang="en-CA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Introduction, background, and challenges of IoT in waste management.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650286"/>
                  </a:ext>
                </a:extLst>
              </a:tr>
              <a:tr h="1882585">
                <a:tc>
                  <a:txBody>
                    <a:bodyPr/>
                    <a:lstStyle/>
                    <a:p>
                      <a:r>
                        <a:rPr lang="en-CA" sz="2800" b="1"/>
                        <a:t>Kranthi Kumar Gaddam</a:t>
                      </a:r>
                      <a:endParaRPr lang="en-CA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IoT applications, research objectives, and policy recommendations for waste management.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850441"/>
                  </a:ext>
                </a:extLst>
              </a:tr>
              <a:tr h="1882585">
                <a:tc>
                  <a:txBody>
                    <a:bodyPr/>
                    <a:lstStyle/>
                    <a:p>
                      <a:r>
                        <a:rPr lang="en-CA" sz="2800" b="1" dirty="0" err="1"/>
                        <a:t>Praneeth</a:t>
                      </a:r>
                      <a:r>
                        <a:rPr lang="en-CA" sz="2800" b="1" dirty="0"/>
                        <a:t> Reddy</a:t>
                      </a:r>
                      <a:endParaRPr lang="en-CA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Current use cases, problem statement, methodology, findings, and discussion points.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9965739"/>
                  </a:ext>
                </a:extLst>
              </a:tr>
            </a:tbl>
          </a:graphicData>
        </a:graphic>
      </p:graphicFrame>
      <p:sp>
        <p:nvSpPr>
          <p:cNvPr id="18" name="Rectangle 1">
            <a:extLst>
              <a:ext uri="{FF2B5EF4-FFF2-40B4-BE49-F238E27FC236}">
                <a16:creationId xmlns:a16="http://schemas.microsoft.com/office/drawing/2014/main" id="{A1D48263-9BBD-4B56-0556-651123CB7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6513" y="2628424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85021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47BBA-31F1-E850-B279-51060596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References</a:t>
            </a:r>
            <a:br>
              <a:rPr lang="en-US" b="1" dirty="0"/>
            </a:br>
            <a:endParaRPr lang="en-KE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F95DC5D-557C-DE8D-6EAE-828B2D99D6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5800" y="1094014"/>
            <a:ext cx="16916400" cy="840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KE" altLang="en-K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Abdullah Addas, K., Khan, M. N., &amp; Naseer, F. (2024). Waste management 2.0 leveraging internet of things for an efficient and eco-friendly smart city solution. </a:t>
            </a:r>
            <a:r>
              <a:rPr kumimoji="0" lang="en-KE" altLang="en-KE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PLoS</a:t>
            </a:r>
            <a:r>
              <a:rPr kumimoji="0" lang="en-KE" altLang="en-KE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ONE, 19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(7), e0307608.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Ahmed, M. M., Ehab </a:t>
            </a:r>
            <a:r>
              <a:rPr kumimoji="0" lang="en-KE" altLang="en-K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Hassanien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&amp; Aboul Ella </a:t>
            </a:r>
            <a:r>
              <a:rPr kumimoji="0" lang="en-KE" altLang="en-K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Hassanien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(2023). IoT-based intelligent waste management system. </a:t>
            </a:r>
            <a:r>
              <a:rPr kumimoji="0" lang="en-KE" altLang="en-KE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Neural Computing and Applications, 35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(32), 23551–23579.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Belli, L., </a:t>
            </a:r>
            <a:r>
              <a:rPr kumimoji="0" lang="en-KE" altLang="en-K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Cilfone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A., Davoli, L., Ferrari, G., et al. (2020). IoT-Enabled Smart Sustainable Cities: Challenges and Approaches. </a:t>
            </a:r>
            <a:r>
              <a:rPr kumimoji="0" lang="en-KE" altLang="en-KE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 Cities, 3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(3), 1039–1071.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Brous, P., Janssen, M., &amp; Herder, P. (2020). The dual effects of IoT: Benefits and risks for waste management. </a:t>
            </a:r>
            <a:r>
              <a:rPr kumimoji="0" lang="en-KE" altLang="en-KE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International Journal of Information Management, 51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101952.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Dubey, S., Singh, P., Yadav, P., &amp; Singh, K. K. (2020). Household waste management system using IoT and machine learning. </a:t>
            </a:r>
            <a:r>
              <a:rPr kumimoji="0" lang="en-KE" altLang="en-KE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Procedia Computer Science, 167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1950-1959.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Fang, B., Yu, J., Chen, Z., Osman, A. I., et al. (2023). Artificial intelligence for waste management in smart cities. </a:t>
            </a:r>
            <a:r>
              <a:rPr kumimoji="0" lang="en-KE" altLang="en-KE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Environmental Chemistry Letters, 21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(4), 1959–1989.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KE" altLang="en-K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Henaien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A., Ben </a:t>
            </a:r>
            <a:r>
              <a:rPr kumimoji="0" lang="en-KE" altLang="en-K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Elhadj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H., &amp; </a:t>
            </a:r>
            <a:r>
              <a:rPr kumimoji="0" lang="en-KE" altLang="en-K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Fourati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L. C. (2024). A sustainable smart IoT-based solid waste management system. </a:t>
            </a:r>
            <a:r>
              <a:rPr kumimoji="0" lang="en-KE" altLang="en-KE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Generation Computer Systems, 157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587–602.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Hussain, D. I., </a:t>
            </a:r>
            <a:r>
              <a:rPr kumimoji="0" lang="en-KE" altLang="en-K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Elomri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A., </a:t>
            </a:r>
            <a:r>
              <a:rPr kumimoji="0" lang="en-KE" altLang="en-K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Kerbache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L., et al. (2024). Smart City Solutions: IoT waste management models. </a:t>
            </a:r>
            <a:r>
              <a:rPr kumimoji="0" lang="en-KE" altLang="en-KE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Sustainable Cities and Society, 103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105247.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Rahman, M. S., Ghosh, T., Ferdous </a:t>
            </a:r>
            <a:r>
              <a:rPr kumimoji="0" lang="en-KE" altLang="en-K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Aurna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N., et al. (2023). IoT and machine learning in waste management. </a:t>
            </a:r>
            <a:r>
              <a:rPr kumimoji="0" lang="en-KE" altLang="en-KE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Measurement Sensors, 28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100822.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Saha, S., &amp; </a:t>
            </a:r>
            <a:r>
              <a:rPr kumimoji="0" lang="en-KE" altLang="en-K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Chaki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R. (2023). IoT-based smart waste management system. </a:t>
            </a:r>
            <a:r>
              <a:rPr kumimoji="0" lang="en-KE" altLang="en-KE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Journal of Open Innovation Technology, 9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(2), 100048.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Sanger, J. B., </a:t>
            </a:r>
            <a:r>
              <a:rPr kumimoji="0" lang="en-KE" altLang="en-K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Sitanayah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L., &amp; Ahmad, I. (2021). A sensor-based garbage gas detection system. </a:t>
            </a:r>
            <a:r>
              <a:rPr kumimoji="0" lang="en-KE" altLang="en-KE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IEEE CCWC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9376147.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Siddiqui, A., </a:t>
            </a:r>
            <a:r>
              <a:rPr kumimoji="0" lang="en-KE" altLang="en-K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Hahladakis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J. N., &amp; Al-</a:t>
            </a:r>
            <a:r>
              <a:rPr kumimoji="0" lang="en-KE" altLang="en-K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Attiya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W. A. K. A. (2023). Challenges of conventional waste management in urban contexts. </a:t>
            </a:r>
            <a:r>
              <a:rPr kumimoji="0" lang="en-KE" altLang="en-KE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Environmental Science and Pollution Research, 29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58514–58536.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Syed, A. S., Sierra-Sosa, D., Kumar, A., &amp; Adel </a:t>
            </a:r>
            <a:r>
              <a:rPr kumimoji="0" lang="en-KE" altLang="en-K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Elmaghraby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(2021). IoT in Smart Cities: Survey of Technologies. </a:t>
            </a:r>
            <a:r>
              <a:rPr kumimoji="0" lang="en-KE" altLang="en-KE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 Cities, 4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(2), 429–475.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KE" altLang="en-K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Twabi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A., &amp; </a:t>
            </a:r>
            <a:r>
              <a:rPr kumimoji="0" lang="en-KE" altLang="en-K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Mikeka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C. (2021). Challenges of IoT adoption in developing countries. </a:t>
            </a:r>
            <a:r>
              <a:rPr kumimoji="0" lang="en-KE" altLang="en-KE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International Conference on Electrical, Computer, and Energy Technologies (ICECET)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Vishnu, S., Ramson, S. R. J., </a:t>
            </a:r>
            <a:r>
              <a:rPr kumimoji="0" lang="en-KE" altLang="en-K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Senith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S., et al. (2021). IoT-enabled solid waste management in smart cities. </a:t>
            </a:r>
            <a:r>
              <a:rPr kumimoji="0" lang="en-KE" altLang="en-KE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 Cities, 4</a:t>
            </a:r>
            <a:r>
              <a:rPr kumimoji="0" lang="en-KE" altLang="en-K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1004–1017.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KE" altLang="en-K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735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078727" flipV="1">
            <a:off x="-1236225" y="1896865"/>
            <a:ext cx="14314219" cy="4992084"/>
          </a:xfrm>
          <a:custGeom>
            <a:avLst/>
            <a:gdLst/>
            <a:ahLst/>
            <a:cxnLst/>
            <a:rect l="l" t="t" r="r" b="b"/>
            <a:pathLst>
              <a:path w="14314219" h="4992084">
                <a:moveTo>
                  <a:pt x="0" y="4992084"/>
                </a:moveTo>
                <a:lnTo>
                  <a:pt x="14314219" y="4992084"/>
                </a:lnTo>
                <a:lnTo>
                  <a:pt x="14314219" y="0"/>
                </a:lnTo>
                <a:lnTo>
                  <a:pt x="0" y="0"/>
                </a:lnTo>
                <a:lnTo>
                  <a:pt x="0" y="49920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940775" y="946396"/>
            <a:ext cx="857867" cy="85786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92862" y="2226096"/>
            <a:ext cx="604566" cy="60456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25201" y="681913"/>
            <a:ext cx="637633" cy="63763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-1972873" y="5"/>
            <a:ext cx="8713725" cy="10289235"/>
            <a:chOff x="0" y="0"/>
            <a:chExt cx="21042033" cy="248465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041995" cy="24846662"/>
            </a:xfrm>
            <a:custGeom>
              <a:avLst/>
              <a:gdLst/>
              <a:ahLst/>
              <a:cxnLst/>
              <a:rect l="l" t="t" r="r" b="b"/>
              <a:pathLst>
                <a:path w="21041995" h="24846662">
                  <a:moveTo>
                    <a:pt x="0" y="0"/>
                  </a:moveTo>
                  <a:lnTo>
                    <a:pt x="0" y="24846662"/>
                  </a:lnTo>
                  <a:lnTo>
                    <a:pt x="21008848" y="24846662"/>
                  </a:lnTo>
                  <a:cubicBezTo>
                    <a:pt x="21008848" y="24846662"/>
                    <a:pt x="21040344" y="24600281"/>
                    <a:pt x="21041995" y="24141557"/>
                  </a:cubicBezTo>
                  <a:lnTo>
                    <a:pt x="21041995" y="24141557"/>
                  </a:lnTo>
                  <a:lnTo>
                    <a:pt x="21041995" y="24065103"/>
                  </a:lnTo>
                  <a:lnTo>
                    <a:pt x="21041995" y="24065103"/>
                  </a:lnTo>
                  <a:cubicBezTo>
                    <a:pt x="21035772" y="22316314"/>
                    <a:pt x="20592160" y="17791937"/>
                    <a:pt x="16774033" y="12121388"/>
                  </a:cubicBezTo>
                  <a:cubicBezTo>
                    <a:pt x="11671681" y="4543806"/>
                    <a:pt x="12586843" y="0"/>
                    <a:pt x="12586843" y="0"/>
                  </a:cubicBezTo>
                  <a:close/>
                </a:path>
              </a:pathLst>
            </a:custGeom>
            <a:blipFill>
              <a:blip r:embed="rId4"/>
              <a:stretch>
                <a:fillRect l="-17357" r="-5970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 rot="2903702">
            <a:off x="-6099048" y="6299337"/>
            <a:ext cx="10909314" cy="3709167"/>
          </a:xfrm>
          <a:custGeom>
            <a:avLst/>
            <a:gdLst/>
            <a:ahLst/>
            <a:cxnLst/>
            <a:rect l="l" t="t" r="r" b="b"/>
            <a:pathLst>
              <a:path w="10909314" h="3709167">
                <a:moveTo>
                  <a:pt x="0" y="0"/>
                </a:moveTo>
                <a:lnTo>
                  <a:pt x="10909314" y="0"/>
                </a:lnTo>
                <a:lnTo>
                  <a:pt x="10909314" y="3709167"/>
                </a:lnTo>
                <a:lnTo>
                  <a:pt x="0" y="37091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8768076" y="1933756"/>
            <a:ext cx="8491224" cy="603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Waste disposal and management has become an area of concern due to urbanization which enhances the production of waste thus overwhelming the traditional systems in waste disposal.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Traditional approaches lead to losses, contamination of the environment and the spread of diseases (Ahmed et al ., 2023).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IoT introduces better efficiency of waste disposal, sorting and management (Dubey et al., 2020).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paper discusses IoT applications and issues in implementing smart waste management solutions.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48882" y="1019175"/>
            <a:ext cx="5210418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84"/>
              </a:lnSpc>
            </a:pPr>
            <a:r>
              <a:rPr lang="en-US" sz="4499" b="1" spc="-13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154772" y="1722501"/>
            <a:ext cx="9091256" cy="8037741"/>
            <a:chOff x="0" y="0"/>
            <a:chExt cx="733891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3891" cy="406400"/>
            </a:xfrm>
            <a:custGeom>
              <a:avLst/>
              <a:gdLst/>
              <a:ahLst/>
              <a:cxnLst/>
              <a:rect l="l" t="t" r="r" b="b"/>
              <a:pathLst>
                <a:path w="733891" h="406400">
                  <a:moveTo>
                    <a:pt x="530691" y="0"/>
                  </a:moveTo>
                  <a:cubicBezTo>
                    <a:pt x="642915" y="0"/>
                    <a:pt x="733891" y="90976"/>
                    <a:pt x="733891" y="203200"/>
                  </a:cubicBezTo>
                  <a:cubicBezTo>
                    <a:pt x="733891" y="315424"/>
                    <a:pt x="642915" y="406400"/>
                    <a:pt x="53069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  <a:ln w="123825" cap="sq">
              <a:solidFill>
                <a:srgbClr val="FDB0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733891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8932248" y="2417144"/>
            <a:ext cx="9643706" cy="7239002"/>
            <a:chOff x="0" y="0"/>
            <a:chExt cx="733891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3891" cy="406400"/>
            </a:xfrm>
            <a:custGeom>
              <a:avLst/>
              <a:gdLst/>
              <a:ahLst/>
              <a:cxnLst/>
              <a:rect l="l" t="t" r="r" b="b"/>
              <a:pathLst>
                <a:path w="733891" h="406400">
                  <a:moveTo>
                    <a:pt x="530691" y="0"/>
                  </a:moveTo>
                  <a:cubicBezTo>
                    <a:pt x="642915" y="0"/>
                    <a:pt x="733891" y="90976"/>
                    <a:pt x="733891" y="203200"/>
                  </a:cubicBezTo>
                  <a:cubicBezTo>
                    <a:pt x="733891" y="315424"/>
                    <a:pt x="642915" y="406400"/>
                    <a:pt x="53069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  <a:ln w="123825" cap="sq">
              <a:solidFill>
                <a:srgbClr val="FDB0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733891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980133" y="1542196"/>
            <a:ext cx="2599050" cy="2599050"/>
          </a:xfrm>
          <a:custGeom>
            <a:avLst/>
            <a:gdLst/>
            <a:ahLst/>
            <a:cxnLst/>
            <a:rect l="l" t="t" r="r" b="b"/>
            <a:pathLst>
              <a:path w="2599050" h="2599050">
                <a:moveTo>
                  <a:pt x="0" y="0"/>
                </a:moveTo>
                <a:lnTo>
                  <a:pt x="2599050" y="0"/>
                </a:lnTo>
                <a:lnTo>
                  <a:pt x="2599050" y="2599050"/>
                </a:lnTo>
                <a:lnTo>
                  <a:pt x="0" y="2599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127568" y="1706278"/>
            <a:ext cx="2255607" cy="2238959"/>
          </a:xfrm>
          <a:custGeom>
            <a:avLst/>
            <a:gdLst/>
            <a:ahLst/>
            <a:cxnLst/>
            <a:rect l="l" t="t" r="r" b="b"/>
            <a:pathLst>
              <a:path w="2207033" h="2207033">
                <a:moveTo>
                  <a:pt x="0" y="0"/>
                </a:moveTo>
                <a:lnTo>
                  <a:pt x="2207032" y="0"/>
                </a:lnTo>
                <a:lnTo>
                  <a:pt x="2207032" y="2207033"/>
                </a:lnTo>
                <a:lnTo>
                  <a:pt x="0" y="2207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156776" y="1346187"/>
            <a:ext cx="2599050" cy="2599050"/>
          </a:xfrm>
          <a:custGeom>
            <a:avLst/>
            <a:gdLst/>
            <a:ahLst/>
            <a:cxnLst/>
            <a:rect l="l" t="t" r="r" b="b"/>
            <a:pathLst>
              <a:path w="2599050" h="2599050">
                <a:moveTo>
                  <a:pt x="0" y="0"/>
                </a:moveTo>
                <a:lnTo>
                  <a:pt x="2599050" y="0"/>
                </a:lnTo>
                <a:lnTo>
                  <a:pt x="2599050" y="2599050"/>
                </a:lnTo>
                <a:lnTo>
                  <a:pt x="0" y="2599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350506" y="1447705"/>
            <a:ext cx="2255607" cy="2238959"/>
          </a:xfrm>
          <a:custGeom>
            <a:avLst/>
            <a:gdLst/>
            <a:ahLst/>
            <a:cxnLst/>
            <a:rect l="l" t="t" r="r" b="b"/>
            <a:pathLst>
              <a:path w="2207033" h="2207033">
                <a:moveTo>
                  <a:pt x="0" y="0"/>
                </a:moveTo>
                <a:lnTo>
                  <a:pt x="2207033" y="0"/>
                </a:lnTo>
                <a:lnTo>
                  <a:pt x="2207033" y="2207033"/>
                </a:lnTo>
                <a:lnTo>
                  <a:pt x="0" y="2207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247041" y="1824026"/>
            <a:ext cx="2021697" cy="2006775"/>
          </a:xfrm>
          <a:custGeom>
            <a:avLst/>
            <a:gdLst/>
            <a:ahLst/>
            <a:cxnLst/>
            <a:rect l="l" t="t" r="r" b="b"/>
            <a:pathLst>
              <a:path w="1978160" h="1978160">
                <a:moveTo>
                  <a:pt x="0" y="0"/>
                </a:moveTo>
                <a:lnTo>
                  <a:pt x="1978160" y="0"/>
                </a:lnTo>
                <a:lnTo>
                  <a:pt x="1978160" y="1978160"/>
                </a:lnTo>
                <a:lnTo>
                  <a:pt x="0" y="19781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445453" y="1563798"/>
            <a:ext cx="2021697" cy="2006775"/>
          </a:xfrm>
          <a:custGeom>
            <a:avLst/>
            <a:gdLst/>
            <a:ahLst/>
            <a:cxnLst/>
            <a:rect l="l" t="t" r="r" b="b"/>
            <a:pathLst>
              <a:path w="1978160" h="1978160">
                <a:moveTo>
                  <a:pt x="0" y="0"/>
                </a:moveTo>
                <a:lnTo>
                  <a:pt x="1978160" y="0"/>
                </a:lnTo>
                <a:lnTo>
                  <a:pt x="1978160" y="1978160"/>
                </a:lnTo>
                <a:lnTo>
                  <a:pt x="0" y="19781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3625278" y="2335456"/>
            <a:ext cx="1281170" cy="998295"/>
          </a:xfrm>
          <a:custGeom>
            <a:avLst/>
            <a:gdLst/>
            <a:ahLst/>
            <a:cxnLst/>
            <a:rect l="l" t="t" r="r" b="b"/>
            <a:pathLst>
              <a:path w="1253580" h="984060">
                <a:moveTo>
                  <a:pt x="0" y="0"/>
                </a:moveTo>
                <a:lnTo>
                  <a:pt x="1253580" y="0"/>
                </a:lnTo>
                <a:lnTo>
                  <a:pt x="1253580" y="984060"/>
                </a:lnTo>
                <a:lnTo>
                  <a:pt x="0" y="9840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flipV="1">
            <a:off x="12851520" y="2098948"/>
            <a:ext cx="1281170" cy="998295"/>
          </a:xfrm>
          <a:custGeom>
            <a:avLst/>
            <a:gdLst/>
            <a:ahLst/>
            <a:cxnLst/>
            <a:rect l="l" t="t" r="r" b="b"/>
            <a:pathLst>
              <a:path w="1253580" h="984060">
                <a:moveTo>
                  <a:pt x="0" y="984060"/>
                </a:moveTo>
                <a:lnTo>
                  <a:pt x="1253580" y="984060"/>
                </a:lnTo>
                <a:lnTo>
                  <a:pt x="1253580" y="0"/>
                </a:lnTo>
                <a:lnTo>
                  <a:pt x="0" y="0"/>
                </a:lnTo>
                <a:lnTo>
                  <a:pt x="0" y="98406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10520999">
            <a:off x="12455024" y="-1230096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6"/>
                </a:lnTo>
                <a:lnTo>
                  <a:pt x="0" y="21764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201626" flipV="1">
            <a:off x="-440482" y="-1269646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6501477" y="1019175"/>
            <a:ext cx="5285047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b="1" spc="-13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Background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4053" y="4138134"/>
            <a:ext cx="6373606" cy="4527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IoT is the way of linking devices for their immediate data processing and interaction.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Waste IoT places sensors on bins, vehicles, and buildings (Belli et al., 2020).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91800" y="3655094"/>
            <a:ext cx="6410131" cy="5109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Dynamic routing also prevents unprovoked collection trips as elaborated by Brous et al., 2020).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Reduces wasting time and resources in managing the busy city’s waste, and helps to achieve the goals of smart city successfully.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773720">
            <a:off x="5570985" y="2932996"/>
            <a:ext cx="12676724" cy="4421008"/>
          </a:xfrm>
          <a:custGeom>
            <a:avLst/>
            <a:gdLst/>
            <a:ahLst/>
            <a:cxnLst/>
            <a:rect l="l" t="t" r="r" b="b"/>
            <a:pathLst>
              <a:path w="12676724" h="4421008">
                <a:moveTo>
                  <a:pt x="0" y="0"/>
                </a:moveTo>
                <a:lnTo>
                  <a:pt x="12676724" y="0"/>
                </a:lnTo>
                <a:lnTo>
                  <a:pt x="12676724" y="4421008"/>
                </a:lnTo>
                <a:lnTo>
                  <a:pt x="0" y="4421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058401" y="0"/>
            <a:ext cx="8229578" cy="10284336"/>
            <a:chOff x="-3022151" y="0"/>
            <a:chExt cx="23530495" cy="29405583"/>
          </a:xfrm>
        </p:grpSpPr>
        <p:sp>
          <p:nvSpPr>
            <p:cNvPr id="4" name="Freeform 4"/>
            <p:cNvSpPr/>
            <p:nvPr/>
          </p:nvSpPr>
          <p:spPr>
            <a:xfrm>
              <a:off x="-3022151" y="0"/>
              <a:ext cx="23530495" cy="29405583"/>
            </a:xfrm>
            <a:custGeom>
              <a:avLst/>
              <a:gdLst/>
              <a:ahLst/>
              <a:cxnLst/>
              <a:rect l="l" t="t" r="r" b="b"/>
              <a:pathLst>
                <a:path w="20508340" h="29405582">
                  <a:moveTo>
                    <a:pt x="9683242" y="0"/>
                  </a:moveTo>
                  <a:cubicBezTo>
                    <a:pt x="9719437" y="5416550"/>
                    <a:pt x="8407908" y="9588373"/>
                    <a:pt x="4155313" y="16175737"/>
                  </a:cubicBezTo>
                  <a:cubicBezTo>
                    <a:pt x="343281" y="22080474"/>
                    <a:pt x="1397" y="27222577"/>
                    <a:pt x="0" y="28861513"/>
                  </a:cubicBezTo>
                  <a:lnTo>
                    <a:pt x="0" y="28881071"/>
                  </a:lnTo>
                  <a:cubicBezTo>
                    <a:pt x="254" y="29222067"/>
                    <a:pt x="15240" y="29405582"/>
                    <a:pt x="15240" y="29405582"/>
                  </a:cubicBezTo>
                  <a:lnTo>
                    <a:pt x="20508340" y="29405582"/>
                  </a:lnTo>
                  <a:lnTo>
                    <a:pt x="20508340" y="0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2967198" flipH="1">
            <a:off x="13287997" y="6433664"/>
            <a:ext cx="10665551" cy="3626287"/>
          </a:xfrm>
          <a:custGeom>
            <a:avLst/>
            <a:gdLst/>
            <a:ahLst/>
            <a:cxnLst/>
            <a:rect l="l" t="t" r="r" b="b"/>
            <a:pathLst>
              <a:path w="10665551" h="3626287">
                <a:moveTo>
                  <a:pt x="10665551" y="0"/>
                </a:moveTo>
                <a:lnTo>
                  <a:pt x="0" y="0"/>
                </a:lnTo>
                <a:lnTo>
                  <a:pt x="0" y="3626288"/>
                </a:lnTo>
                <a:lnTo>
                  <a:pt x="10665551" y="3626288"/>
                </a:lnTo>
                <a:lnTo>
                  <a:pt x="10665551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46042" y="1546293"/>
            <a:ext cx="8555259" cy="7692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Load sensors are installed on smart bins triggering collection agencies (as cited in Dubey et al., 2020).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Mechanical systems sort wastes those that may be recycled those that are hazardous, and organic wastes (Ahmed et al., 2023).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gas sensors keep track of toxic fumes so that corrections may be made before problems arise (Sanger et al., 2021).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Real-time tracking avails real-time effectiveness and augmented light on performance appraisal.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9609" y="390259"/>
            <a:ext cx="11040709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84"/>
              </a:lnSpc>
            </a:pPr>
            <a:r>
              <a:rPr lang="en-US" sz="4499" b="1" spc="-13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IoT Applications in Waste Management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279555" y="946396"/>
            <a:ext cx="857867" cy="85786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65440" y="2226096"/>
            <a:ext cx="604566" cy="60456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590531" y="681913"/>
            <a:ext cx="637633" cy="63763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21361" y="3033648"/>
            <a:ext cx="21494542" cy="7907602"/>
            <a:chOff x="0" y="0"/>
            <a:chExt cx="5661114" cy="16743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61114" cy="1674318"/>
            </a:xfrm>
            <a:custGeom>
              <a:avLst/>
              <a:gdLst/>
              <a:ahLst/>
              <a:cxnLst/>
              <a:rect l="l" t="t" r="r" b="b"/>
              <a:pathLst>
                <a:path w="5661114" h="1674318">
                  <a:moveTo>
                    <a:pt x="0" y="0"/>
                  </a:moveTo>
                  <a:lnTo>
                    <a:pt x="5661114" y="0"/>
                  </a:lnTo>
                  <a:lnTo>
                    <a:pt x="5661114" y="1674318"/>
                  </a:lnTo>
                  <a:lnTo>
                    <a:pt x="0" y="1674318"/>
                  </a:ln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KE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5661114" cy="1674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42080" y="2312977"/>
            <a:ext cx="2588781" cy="2588781"/>
          </a:xfrm>
          <a:custGeom>
            <a:avLst/>
            <a:gdLst/>
            <a:ahLst/>
            <a:cxnLst/>
            <a:rect l="l" t="t" r="r" b="b"/>
            <a:pathLst>
              <a:path w="2588781" h="2588781">
                <a:moveTo>
                  <a:pt x="0" y="0"/>
                </a:moveTo>
                <a:lnTo>
                  <a:pt x="2588781" y="0"/>
                </a:lnTo>
                <a:lnTo>
                  <a:pt x="2588781" y="2588780"/>
                </a:lnTo>
                <a:lnTo>
                  <a:pt x="0" y="258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37315" y="2508211"/>
            <a:ext cx="2198312" cy="2198312"/>
          </a:xfrm>
          <a:custGeom>
            <a:avLst/>
            <a:gdLst/>
            <a:ahLst/>
            <a:cxnLst/>
            <a:rect l="l" t="t" r="r" b="b"/>
            <a:pathLst>
              <a:path w="2198312" h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51299" y="2622195"/>
            <a:ext cx="1970344" cy="1970344"/>
          </a:xfrm>
          <a:custGeom>
            <a:avLst/>
            <a:gdLst/>
            <a:ahLst/>
            <a:cxnLst/>
            <a:rect l="l" t="t" r="r" b="b"/>
            <a:pathLst>
              <a:path w="1970344" h="1970344">
                <a:moveTo>
                  <a:pt x="0" y="0"/>
                </a:moveTo>
                <a:lnTo>
                  <a:pt x="1970344" y="0"/>
                </a:lnTo>
                <a:lnTo>
                  <a:pt x="1970344" y="1970344"/>
                </a:lnTo>
                <a:lnTo>
                  <a:pt x="0" y="197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615047" y="2312977"/>
            <a:ext cx="2588781" cy="2588781"/>
          </a:xfrm>
          <a:custGeom>
            <a:avLst/>
            <a:gdLst/>
            <a:ahLst/>
            <a:cxnLst/>
            <a:rect l="l" t="t" r="r" b="b"/>
            <a:pathLst>
              <a:path w="2588781" h="2588781">
                <a:moveTo>
                  <a:pt x="0" y="0"/>
                </a:moveTo>
                <a:lnTo>
                  <a:pt x="2588780" y="0"/>
                </a:lnTo>
                <a:lnTo>
                  <a:pt x="2588780" y="2588780"/>
                </a:lnTo>
                <a:lnTo>
                  <a:pt x="0" y="258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810281" y="2508211"/>
            <a:ext cx="2198312" cy="2198312"/>
          </a:xfrm>
          <a:custGeom>
            <a:avLst/>
            <a:gdLst/>
            <a:ahLst/>
            <a:cxnLst/>
            <a:rect l="l" t="t" r="r" b="b"/>
            <a:pathLst>
              <a:path w="2198312" h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924265" y="2622195"/>
            <a:ext cx="1970344" cy="1970344"/>
          </a:xfrm>
          <a:custGeom>
            <a:avLst/>
            <a:gdLst/>
            <a:ahLst/>
            <a:cxnLst/>
            <a:rect l="l" t="t" r="r" b="b"/>
            <a:pathLst>
              <a:path w="1970344" h="1970344">
                <a:moveTo>
                  <a:pt x="0" y="0"/>
                </a:moveTo>
                <a:lnTo>
                  <a:pt x="1970344" y="0"/>
                </a:lnTo>
                <a:lnTo>
                  <a:pt x="1970344" y="1970344"/>
                </a:lnTo>
                <a:lnTo>
                  <a:pt x="0" y="197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786966" y="2312977"/>
            <a:ext cx="2588781" cy="2588781"/>
          </a:xfrm>
          <a:custGeom>
            <a:avLst/>
            <a:gdLst/>
            <a:ahLst/>
            <a:cxnLst/>
            <a:rect l="l" t="t" r="r" b="b"/>
            <a:pathLst>
              <a:path w="2588781" h="2588781">
                <a:moveTo>
                  <a:pt x="0" y="0"/>
                </a:moveTo>
                <a:lnTo>
                  <a:pt x="2588781" y="0"/>
                </a:lnTo>
                <a:lnTo>
                  <a:pt x="2588781" y="2588780"/>
                </a:lnTo>
                <a:lnTo>
                  <a:pt x="0" y="258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982200" y="2508211"/>
            <a:ext cx="2198312" cy="2198312"/>
          </a:xfrm>
          <a:custGeom>
            <a:avLst/>
            <a:gdLst/>
            <a:ahLst/>
            <a:cxnLst/>
            <a:rect l="l" t="t" r="r" b="b"/>
            <a:pathLst>
              <a:path w="2198312" h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096184" y="2622195"/>
            <a:ext cx="1970344" cy="1970344"/>
          </a:xfrm>
          <a:custGeom>
            <a:avLst/>
            <a:gdLst/>
            <a:ahLst/>
            <a:cxnLst/>
            <a:rect l="l" t="t" r="r" b="b"/>
            <a:pathLst>
              <a:path w="1970344" h="1970344">
                <a:moveTo>
                  <a:pt x="0" y="0"/>
                </a:moveTo>
                <a:lnTo>
                  <a:pt x="1970344" y="0"/>
                </a:lnTo>
                <a:lnTo>
                  <a:pt x="1970344" y="1970344"/>
                </a:lnTo>
                <a:lnTo>
                  <a:pt x="0" y="197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3958885" y="2312977"/>
            <a:ext cx="2588781" cy="2588781"/>
          </a:xfrm>
          <a:custGeom>
            <a:avLst/>
            <a:gdLst/>
            <a:ahLst/>
            <a:cxnLst/>
            <a:rect l="l" t="t" r="r" b="b"/>
            <a:pathLst>
              <a:path w="2588781" h="2588781">
                <a:moveTo>
                  <a:pt x="0" y="0"/>
                </a:moveTo>
                <a:lnTo>
                  <a:pt x="2588781" y="0"/>
                </a:lnTo>
                <a:lnTo>
                  <a:pt x="2588781" y="2588780"/>
                </a:lnTo>
                <a:lnTo>
                  <a:pt x="0" y="258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4154119" y="2508211"/>
            <a:ext cx="2198312" cy="2198312"/>
          </a:xfrm>
          <a:custGeom>
            <a:avLst/>
            <a:gdLst/>
            <a:ahLst/>
            <a:cxnLst/>
            <a:rect l="l" t="t" r="r" b="b"/>
            <a:pathLst>
              <a:path w="2198312" h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4268103" y="2622195"/>
            <a:ext cx="1970344" cy="1970344"/>
          </a:xfrm>
          <a:custGeom>
            <a:avLst/>
            <a:gdLst/>
            <a:ahLst/>
            <a:cxnLst/>
            <a:rect l="l" t="t" r="r" b="b"/>
            <a:pathLst>
              <a:path w="1970344" h="1970344">
                <a:moveTo>
                  <a:pt x="0" y="0"/>
                </a:moveTo>
                <a:lnTo>
                  <a:pt x="1970344" y="0"/>
                </a:lnTo>
                <a:lnTo>
                  <a:pt x="1970344" y="1970344"/>
                </a:lnTo>
                <a:lnTo>
                  <a:pt x="0" y="197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2162752" y="3033648"/>
            <a:ext cx="1147438" cy="1147438"/>
          </a:xfrm>
          <a:custGeom>
            <a:avLst/>
            <a:gdLst/>
            <a:ahLst/>
            <a:cxnLst/>
            <a:rect l="l" t="t" r="r" b="b"/>
            <a:pathLst>
              <a:path w="1147438" h="1147438">
                <a:moveTo>
                  <a:pt x="0" y="0"/>
                </a:moveTo>
                <a:lnTo>
                  <a:pt x="1147438" y="0"/>
                </a:lnTo>
                <a:lnTo>
                  <a:pt x="1147438" y="1147438"/>
                </a:lnTo>
                <a:lnTo>
                  <a:pt x="0" y="11474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6335718" y="3033648"/>
            <a:ext cx="1147438" cy="1147438"/>
          </a:xfrm>
          <a:custGeom>
            <a:avLst/>
            <a:gdLst/>
            <a:ahLst/>
            <a:cxnLst/>
            <a:rect l="l" t="t" r="r" b="b"/>
            <a:pathLst>
              <a:path w="1147438" h="1147438">
                <a:moveTo>
                  <a:pt x="0" y="0"/>
                </a:moveTo>
                <a:lnTo>
                  <a:pt x="1147438" y="0"/>
                </a:lnTo>
                <a:lnTo>
                  <a:pt x="1147438" y="1147438"/>
                </a:lnTo>
                <a:lnTo>
                  <a:pt x="0" y="11474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0519798" y="2962830"/>
            <a:ext cx="1123117" cy="1123117"/>
          </a:xfrm>
          <a:custGeom>
            <a:avLst/>
            <a:gdLst/>
            <a:ahLst/>
            <a:cxnLst/>
            <a:rect l="l" t="t" r="r" b="b"/>
            <a:pathLst>
              <a:path w="1123117" h="1123117">
                <a:moveTo>
                  <a:pt x="0" y="0"/>
                </a:moveTo>
                <a:lnTo>
                  <a:pt x="1123116" y="0"/>
                </a:lnTo>
                <a:lnTo>
                  <a:pt x="1123116" y="1123117"/>
                </a:lnTo>
                <a:lnTo>
                  <a:pt x="0" y="11231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4679556" y="3033648"/>
            <a:ext cx="1147438" cy="1147438"/>
          </a:xfrm>
          <a:custGeom>
            <a:avLst/>
            <a:gdLst/>
            <a:ahLst/>
            <a:cxnLst/>
            <a:rect l="l" t="t" r="r" b="b"/>
            <a:pathLst>
              <a:path w="1147438" h="1147438">
                <a:moveTo>
                  <a:pt x="0" y="0"/>
                </a:moveTo>
                <a:lnTo>
                  <a:pt x="1147438" y="0"/>
                </a:lnTo>
                <a:lnTo>
                  <a:pt x="1147438" y="1147438"/>
                </a:lnTo>
                <a:lnTo>
                  <a:pt x="0" y="11474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0602057">
            <a:off x="12387093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201666" y="603554"/>
            <a:ext cx="7538637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b="1" spc="-13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Challenges to implementing IoT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91013" y="5126965"/>
            <a:ext cx="3713796" cy="382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Challenges include cost of the sensors, cost of communication systems infrastructure and other requisite components (Abdullah Addas et al., p 242).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257188" y="5160968"/>
            <a:ext cx="3713796" cy="2717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Some of the technical problems are non-functioning sensors and incorrect data (Rahman et al., 2023).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611587" y="5285301"/>
            <a:ext cx="3713796" cy="327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Perceived publicly control, boycott because people are concerned about data being collected (Hussain et al., 2024).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877762" y="5150015"/>
            <a:ext cx="3713796" cy="2163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Internet connection is still a constraint in some areas hence impacts on system size.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387093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982200" y="2881000"/>
            <a:ext cx="7340471" cy="6282219"/>
          </a:xfrm>
          <a:custGeom>
            <a:avLst/>
            <a:gdLst/>
            <a:ahLst/>
            <a:cxnLst/>
            <a:rect l="l" t="t" r="r" b="b"/>
            <a:pathLst>
              <a:path w="7340471" h="6282219">
                <a:moveTo>
                  <a:pt x="0" y="0"/>
                </a:moveTo>
                <a:lnTo>
                  <a:pt x="7340471" y="0"/>
                </a:lnTo>
                <a:lnTo>
                  <a:pt x="7340471" y="6282220"/>
                </a:lnTo>
                <a:lnTo>
                  <a:pt x="0" y="6282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801545" y="5421145"/>
            <a:ext cx="1221784" cy="1201930"/>
          </a:xfrm>
          <a:custGeom>
            <a:avLst/>
            <a:gdLst/>
            <a:ahLst/>
            <a:cxnLst/>
            <a:rect l="l" t="t" r="r" b="b"/>
            <a:pathLst>
              <a:path w="1221784" h="1201930">
                <a:moveTo>
                  <a:pt x="0" y="0"/>
                </a:moveTo>
                <a:lnTo>
                  <a:pt x="1221784" y="0"/>
                </a:lnTo>
                <a:lnTo>
                  <a:pt x="1221784" y="1201930"/>
                </a:lnTo>
                <a:lnTo>
                  <a:pt x="0" y="1201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374682" y="1019175"/>
            <a:ext cx="7538637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b="1" spc="-13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Current Use Cases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58533" y="2554814"/>
            <a:ext cx="8555259" cy="5714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India: Pedestal bins with Wi-Fi enable responsible disposal in twin-bin systems (Saha &amp;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Chaki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2023).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Ghana: Containerized solar powered compaction technology decreases collection frequency (Syed et al., 2021).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Examples quoted highlight issues of scalability but show that feasibility is a possibility.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Illustrates how IoT can be used to increase engagement and encourage sustainable practices within communities.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3918" y="1992867"/>
            <a:ext cx="2588781" cy="2588781"/>
          </a:xfrm>
          <a:custGeom>
            <a:avLst/>
            <a:gdLst/>
            <a:ahLst/>
            <a:cxnLst/>
            <a:rect l="l" t="t" r="r" b="b"/>
            <a:pathLst>
              <a:path w="2588781" h="2588781">
                <a:moveTo>
                  <a:pt x="0" y="0"/>
                </a:moveTo>
                <a:lnTo>
                  <a:pt x="2588781" y="0"/>
                </a:lnTo>
                <a:lnTo>
                  <a:pt x="2588781" y="2588780"/>
                </a:lnTo>
                <a:lnTo>
                  <a:pt x="0" y="258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49153" y="2188101"/>
            <a:ext cx="2198312" cy="2198312"/>
          </a:xfrm>
          <a:custGeom>
            <a:avLst/>
            <a:gdLst/>
            <a:ahLst/>
            <a:cxnLst/>
            <a:rect l="l" t="t" r="r" b="b"/>
            <a:pathLst>
              <a:path w="2198312" h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863137" y="2302085"/>
            <a:ext cx="1970344" cy="1970344"/>
          </a:xfrm>
          <a:custGeom>
            <a:avLst/>
            <a:gdLst/>
            <a:ahLst/>
            <a:cxnLst/>
            <a:rect l="l" t="t" r="r" b="b"/>
            <a:pathLst>
              <a:path w="1970344" h="1970344">
                <a:moveTo>
                  <a:pt x="0" y="0"/>
                </a:moveTo>
                <a:lnTo>
                  <a:pt x="1970344" y="0"/>
                </a:lnTo>
                <a:lnTo>
                  <a:pt x="1970344" y="1970344"/>
                </a:lnTo>
                <a:lnTo>
                  <a:pt x="0" y="197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726885" y="1992867"/>
            <a:ext cx="2588781" cy="2588781"/>
          </a:xfrm>
          <a:custGeom>
            <a:avLst/>
            <a:gdLst/>
            <a:ahLst/>
            <a:cxnLst/>
            <a:rect l="l" t="t" r="r" b="b"/>
            <a:pathLst>
              <a:path w="2588781" h="2588781">
                <a:moveTo>
                  <a:pt x="0" y="0"/>
                </a:moveTo>
                <a:lnTo>
                  <a:pt x="2588780" y="0"/>
                </a:lnTo>
                <a:lnTo>
                  <a:pt x="2588780" y="2588780"/>
                </a:lnTo>
                <a:lnTo>
                  <a:pt x="0" y="258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922119" y="2188101"/>
            <a:ext cx="2198312" cy="2198312"/>
          </a:xfrm>
          <a:custGeom>
            <a:avLst/>
            <a:gdLst/>
            <a:ahLst/>
            <a:cxnLst/>
            <a:rect l="l" t="t" r="r" b="b"/>
            <a:pathLst>
              <a:path w="2198312" h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036103" y="2302085"/>
            <a:ext cx="1970344" cy="1970344"/>
          </a:xfrm>
          <a:custGeom>
            <a:avLst/>
            <a:gdLst/>
            <a:ahLst/>
            <a:cxnLst/>
            <a:rect l="l" t="t" r="r" b="b"/>
            <a:pathLst>
              <a:path w="1970344" h="1970344">
                <a:moveTo>
                  <a:pt x="0" y="0"/>
                </a:moveTo>
                <a:lnTo>
                  <a:pt x="1970344" y="0"/>
                </a:lnTo>
                <a:lnTo>
                  <a:pt x="1970344" y="1970344"/>
                </a:lnTo>
                <a:lnTo>
                  <a:pt x="0" y="197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898804" y="1992867"/>
            <a:ext cx="2588781" cy="2588781"/>
          </a:xfrm>
          <a:custGeom>
            <a:avLst/>
            <a:gdLst/>
            <a:ahLst/>
            <a:cxnLst/>
            <a:rect l="l" t="t" r="r" b="b"/>
            <a:pathLst>
              <a:path w="2588781" h="2588781">
                <a:moveTo>
                  <a:pt x="0" y="0"/>
                </a:moveTo>
                <a:lnTo>
                  <a:pt x="2588781" y="0"/>
                </a:lnTo>
                <a:lnTo>
                  <a:pt x="2588781" y="2588780"/>
                </a:lnTo>
                <a:lnTo>
                  <a:pt x="0" y="258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094038" y="2188101"/>
            <a:ext cx="2198312" cy="2198312"/>
          </a:xfrm>
          <a:custGeom>
            <a:avLst/>
            <a:gdLst/>
            <a:ahLst/>
            <a:cxnLst/>
            <a:rect l="l" t="t" r="r" b="b"/>
            <a:pathLst>
              <a:path w="2198312" h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208022" y="2302085"/>
            <a:ext cx="1970344" cy="1970344"/>
          </a:xfrm>
          <a:custGeom>
            <a:avLst/>
            <a:gdLst/>
            <a:ahLst/>
            <a:cxnLst/>
            <a:rect l="l" t="t" r="r" b="b"/>
            <a:pathLst>
              <a:path w="1970344" h="1970344">
                <a:moveTo>
                  <a:pt x="0" y="0"/>
                </a:moveTo>
                <a:lnTo>
                  <a:pt x="1970344" y="0"/>
                </a:lnTo>
                <a:lnTo>
                  <a:pt x="1970344" y="1970344"/>
                </a:lnTo>
                <a:lnTo>
                  <a:pt x="0" y="197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070723" y="1992867"/>
            <a:ext cx="2588781" cy="2588781"/>
          </a:xfrm>
          <a:custGeom>
            <a:avLst/>
            <a:gdLst/>
            <a:ahLst/>
            <a:cxnLst/>
            <a:rect l="l" t="t" r="r" b="b"/>
            <a:pathLst>
              <a:path w="2588781" h="2588781">
                <a:moveTo>
                  <a:pt x="0" y="0"/>
                </a:moveTo>
                <a:lnTo>
                  <a:pt x="2588781" y="0"/>
                </a:lnTo>
                <a:lnTo>
                  <a:pt x="2588781" y="2588780"/>
                </a:lnTo>
                <a:lnTo>
                  <a:pt x="0" y="258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265957" y="2188101"/>
            <a:ext cx="2198312" cy="2198312"/>
          </a:xfrm>
          <a:custGeom>
            <a:avLst/>
            <a:gdLst/>
            <a:ahLst/>
            <a:cxnLst/>
            <a:rect l="l" t="t" r="r" b="b"/>
            <a:pathLst>
              <a:path w="2198312" h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379941" y="2302085"/>
            <a:ext cx="1970344" cy="1970344"/>
          </a:xfrm>
          <a:custGeom>
            <a:avLst/>
            <a:gdLst/>
            <a:ahLst/>
            <a:cxnLst/>
            <a:rect l="l" t="t" r="r" b="b"/>
            <a:pathLst>
              <a:path w="1970344" h="1970344">
                <a:moveTo>
                  <a:pt x="0" y="0"/>
                </a:moveTo>
                <a:lnTo>
                  <a:pt x="1970344" y="0"/>
                </a:lnTo>
                <a:lnTo>
                  <a:pt x="1970344" y="1970344"/>
                </a:lnTo>
                <a:lnTo>
                  <a:pt x="0" y="197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274590" y="2713538"/>
            <a:ext cx="1147438" cy="1147438"/>
          </a:xfrm>
          <a:custGeom>
            <a:avLst/>
            <a:gdLst/>
            <a:ahLst/>
            <a:cxnLst/>
            <a:rect l="l" t="t" r="r" b="b"/>
            <a:pathLst>
              <a:path w="1147438" h="1147438">
                <a:moveTo>
                  <a:pt x="0" y="0"/>
                </a:moveTo>
                <a:lnTo>
                  <a:pt x="1147438" y="0"/>
                </a:lnTo>
                <a:lnTo>
                  <a:pt x="1147438" y="1147438"/>
                </a:lnTo>
                <a:lnTo>
                  <a:pt x="0" y="11474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6447556" y="2713538"/>
            <a:ext cx="1147438" cy="1147438"/>
          </a:xfrm>
          <a:custGeom>
            <a:avLst/>
            <a:gdLst/>
            <a:ahLst/>
            <a:cxnLst/>
            <a:rect l="l" t="t" r="r" b="b"/>
            <a:pathLst>
              <a:path w="1147438" h="1147438">
                <a:moveTo>
                  <a:pt x="0" y="0"/>
                </a:moveTo>
                <a:lnTo>
                  <a:pt x="1147438" y="0"/>
                </a:lnTo>
                <a:lnTo>
                  <a:pt x="1147438" y="1147438"/>
                </a:lnTo>
                <a:lnTo>
                  <a:pt x="0" y="11474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0631636" y="2642720"/>
            <a:ext cx="1123117" cy="1123117"/>
          </a:xfrm>
          <a:custGeom>
            <a:avLst/>
            <a:gdLst/>
            <a:ahLst/>
            <a:cxnLst/>
            <a:rect l="l" t="t" r="r" b="b"/>
            <a:pathLst>
              <a:path w="1123117" h="1123117">
                <a:moveTo>
                  <a:pt x="0" y="0"/>
                </a:moveTo>
                <a:lnTo>
                  <a:pt x="1123116" y="0"/>
                </a:lnTo>
                <a:lnTo>
                  <a:pt x="1123116" y="1123117"/>
                </a:lnTo>
                <a:lnTo>
                  <a:pt x="0" y="11231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4791394" y="2713538"/>
            <a:ext cx="1147438" cy="1147438"/>
          </a:xfrm>
          <a:custGeom>
            <a:avLst/>
            <a:gdLst/>
            <a:ahLst/>
            <a:cxnLst/>
            <a:rect l="l" t="t" r="r" b="b"/>
            <a:pathLst>
              <a:path w="1147438" h="1147438">
                <a:moveTo>
                  <a:pt x="0" y="0"/>
                </a:moveTo>
                <a:lnTo>
                  <a:pt x="1147438" y="0"/>
                </a:lnTo>
                <a:lnTo>
                  <a:pt x="1147438" y="1147438"/>
                </a:lnTo>
                <a:lnTo>
                  <a:pt x="0" y="11474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5540300" y="1019175"/>
            <a:ext cx="7207401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b="1" spc="-13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Research Objectives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31670" y="4884183"/>
            <a:ext cx="3713796" cy="2717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Investigate the application of IoT technology and its impacts on efficiency and sustainability.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94236" y="4916999"/>
            <a:ext cx="3713796" cy="2163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Describe various types of barriers to IoT at the economic, technical, and social levels.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72600" y="4949815"/>
            <a:ext cx="3713796" cy="2163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Suggest measures for lasting incorporation of the IoT as a system in urban areas.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834083" y="4884183"/>
            <a:ext cx="3713796" cy="2717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Minimize the knowledge gaps regarding IoT and its effects on the environment and society.</a:t>
            </a:r>
          </a:p>
        </p:txBody>
      </p:sp>
      <p:sp>
        <p:nvSpPr>
          <p:cNvPr id="27" name="Freeform 27"/>
          <p:cNvSpPr/>
          <p:nvPr/>
        </p:nvSpPr>
        <p:spPr>
          <a:xfrm rot="-10602057">
            <a:off x="12407590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407590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2816791"/>
            <a:ext cx="6539603" cy="6441509"/>
          </a:xfrm>
          <a:custGeom>
            <a:avLst/>
            <a:gdLst/>
            <a:ahLst/>
            <a:cxnLst/>
            <a:rect l="l" t="t" r="r" b="b"/>
            <a:pathLst>
              <a:path w="6539603" h="6441509">
                <a:moveTo>
                  <a:pt x="0" y="0"/>
                </a:moveTo>
                <a:lnTo>
                  <a:pt x="6539603" y="0"/>
                </a:lnTo>
                <a:lnTo>
                  <a:pt x="6539603" y="6441509"/>
                </a:lnTo>
                <a:lnTo>
                  <a:pt x="0" y="6441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 dirty="0"/>
          </a:p>
        </p:txBody>
      </p:sp>
      <p:sp>
        <p:nvSpPr>
          <p:cNvPr id="5" name="Freeform 5"/>
          <p:cNvSpPr/>
          <p:nvPr/>
        </p:nvSpPr>
        <p:spPr>
          <a:xfrm>
            <a:off x="2805423" y="4380075"/>
            <a:ext cx="2986157" cy="2986157"/>
          </a:xfrm>
          <a:custGeom>
            <a:avLst/>
            <a:gdLst/>
            <a:ahLst/>
            <a:cxnLst/>
            <a:rect l="l" t="t" r="r" b="b"/>
            <a:pathLst>
              <a:path w="2986157" h="2986157">
                <a:moveTo>
                  <a:pt x="0" y="0"/>
                </a:moveTo>
                <a:lnTo>
                  <a:pt x="2986157" y="0"/>
                </a:lnTo>
                <a:lnTo>
                  <a:pt x="2986157" y="2986157"/>
                </a:lnTo>
                <a:lnTo>
                  <a:pt x="0" y="29861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030626" y="4605278"/>
            <a:ext cx="2535752" cy="2535752"/>
          </a:xfrm>
          <a:custGeom>
            <a:avLst/>
            <a:gdLst/>
            <a:ahLst/>
            <a:cxnLst/>
            <a:rect l="l" t="t" r="r" b="b"/>
            <a:pathLst>
              <a:path w="2535752" h="2535752">
                <a:moveTo>
                  <a:pt x="0" y="0"/>
                </a:moveTo>
                <a:lnTo>
                  <a:pt x="2535751" y="0"/>
                </a:lnTo>
                <a:lnTo>
                  <a:pt x="2535751" y="2535752"/>
                </a:lnTo>
                <a:lnTo>
                  <a:pt x="0" y="25357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162106" y="4736758"/>
            <a:ext cx="2272791" cy="2272791"/>
          </a:xfrm>
          <a:custGeom>
            <a:avLst/>
            <a:gdLst/>
            <a:ahLst/>
            <a:cxnLst/>
            <a:rect l="l" t="t" r="r" b="b"/>
            <a:pathLst>
              <a:path w="2272791" h="2272791">
                <a:moveTo>
                  <a:pt x="0" y="0"/>
                </a:moveTo>
                <a:lnTo>
                  <a:pt x="2272791" y="0"/>
                </a:lnTo>
                <a:lnTo>
                  <a:pt x="2272791" y="2272791"/>
                </a:lnTo>
                <a:lnTo>
                  <a:pt x="0" y="22727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379231" y="2721651"/>
            <a:ext cx="1261545" cy="1261545"/>
          </a:xfrm>
          <a:custGeom>
            <a:avLst/>
            <a:gdLst/>
            <a:ahLst/>
            <a:cxnLst/>
            <a:rect l="l" t="t" r="r" b="b"/>
            <a:pathLst>
              <a:path w="1261545" h="1261545">
                <a:moveTo>
                  <a:pt x="0" y="0"/>
                </a:moveTo>
                <a:lnTo>
                  <a:pt x="1261545" y="0"/>
                </a:lnTo>
                <a:lnTo>
                  <a:pt x="1261545" y="1261545"/>
                </a:lnTo>
                <a:lnTo>
                  <a:pt x="0" y="12615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379231" y="3983196"/>
            <a:ext cx="1261545" cy="1261545"/>
          </a:xfrm>
          <a:custGeom>
            <a:avLst/>
            <a:gdLst/>
            <a:ahLst/>
            <a:cxnLst/>
            <a:rect l="l" t="t" r="r" b="b"/>
            <a:pathLst>
              <a:path w="1261545" h="1261545">
                <a:moveTo>
                  <a:pt x="0" y="0"/>
                </a:moveTo>
                <a:lnTo>
                  <a:pt x="1261545" y="0"/>
                </a:lnTo>
                <a:lnTo>
                  <a:pt x="1261545" y="1261545"/>
                </a:lnTo>
                <a:lnTo>
                  <a:pt x="0" y="12615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379231" y="5341801"/>
            <a:ext cx="1261545" cy="1261545"/>
          </a:xfrm>
          <a:custGeom>
            <a:avLst/>
            <a:gdLst/>
            <a:ahLst/>
            <a:cxnLst/>
            <a:rect l="l" t="t" r="r" b="b"/>
            <a:pathLst>
              <a:path w="1261545" h="1261545">
                <a:moveTo>
                  <a:pt x="0" y="0"/>
                </a:moveTo>
                <a:lnTo>
                  <a:pt x="1261545" y="0"/>
                </a:lnTo>
                <a:lnTo>
                  <a:pt x="1261545" y="1261545"/>
                </a:lnTo>
                <a:lnTo>
                  <a:pt x="0" y="12615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379231" y="6700406"/>
            <a:ext cx="1261545" cy="1261545"/>
          </a:xfrm>
          <a:custGeom>
            <a:avLst/>
            <a:gdLst/>
            <a:ahLst/>
            <a:cxnLst/>
            <a:rect l="l" t="t" r="r" b="b"/>
            <a:pathLst>
              <a:path w="1261545" h="1261545">
                <a:moveTo>
                  <a:pt x="0" y="0"/>
                </a:moveTo>
                <a:lnTo>
                  <a:pt x="1261545" y="0"/>
                </a:lnTo>
                <a:lnTo>
                  <a:pt x="1261545" y="1261545"/>
                </a:lnTo>
                <a:lnTo>
                  <a:pt x="0" y="12615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474371" y="2816791"/>
            <a:ext cx="1071265" cy="1071265"/>
          </a:xfrm>
          <a:custGeom>
            <a:avLst/>
            <a:gdLst/>
            <a:ahLst/>
            <a:cxnLst/>
            <a:rect l="l" t="t" r="r" b="b"/>
            <a:pathLst>
              <a:path w="1071265" h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474371" y="4078336"/>
            <a:ext cx="1071265" cy="1071265"/>
          </a:xfrm>
          <a:custGeom>
            <a:avLst/>
            <a:gdLst/>
            <a:ahLst/>
            <a:cxnLst/>
            <a:rect l="l" t="t" r="r" b="b"/>
            <a:pathLst>
              <a:path w="1071265" h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474371" y="5436941"/>
            <a:ext cx="1071265" cy="1071265"/>
          </a:xfrm>
          <a:custGeom>
            <a:avLst/>
            <a:gdLst/>
            <a:ahLst/>
            <a:cxnLst/>
            <a:rect l="l" t="t" r="r" b="b"/>
            <a:pathLst>
              <a:path w="1071265" h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474371" y="6795546"/>
            <a:ext cx="1071265" cy="1071265"/>
          </a:xfrm>
          <a:custGeom>
            <a:avLst/>
            <a:gdLst/>
            <a:ahLst/>
            <a:cxnLst/>
            <a:rect l="l" t="t" r="r" b="b"/>
            <a:pathLst>
              <a:path w="1071265" h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8529917" y="2872337"/>
            <a:ext cx="960173" cy="960173"/>
          </a:xfrm>
          <a:custGeom>
            <a:avLst/>
            <a:gdLst/>
            <a:ahLst/>
            <a:cxnLst/>
            <a:rect l="l" t="t" r="r" b="b"/>
            <a:pathLst>
              <a:path w="960173" h="960173">
                <a:moveTo>
                  <a:pt x="0" y="0"/>
                </a:moveTo>
                <a:lnTo>
                  <a:pt x="960173" y="0"/>
                </a:lnTo>
                <a:lnTo>
                  <a:pt x="960173" y="960173"/>
                </a:lnTo>
                <a:lnTo>
                  <a:pt x="0" y="9601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8529917" y="4133882"/>
            <a:ext cx="960173" cy="960173"/>
          </a:xfrm>
          <a:custGeom>
            <a:avLst/>
            <a:gdLst/>
            <a:ahLst/>
            <a:cxnLst/>
            <a:rect l="l" t="t" r="r" b="b"/>
            <a:pathLst>
              <a:path w="960173" h="960173">
                <a:moveTo>
                  <a:pt x="0" y="0"/>
                </a:moveTo>
                <a:lnTo>
                  <a:pt x="960173" y="0"/>
                </a:lnTo>
                <a:lnTo>
                  <a:pt x="960173" y="960173"/>
                </a:lnTo>
                <a:lnTo>
                  <a:pt x="0" y="9601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8529917" y="5492487"/>
            <a:ext cx="960173" cy="960173"/>
          </a:xfrm>
          <a:custGeom>
            <a:avLst/>
            <a:gdLst/>
            <a:ahLst/>
            <a:cxnLst/>
            <a:rect l="l" t="t" r="r" b="b"/>
            <a:pathLst>
              <a:path w="960173" h="960173">
                <a:moveTo>
                  <a:pt x="0" y="0"/>
                </a:moveTo>
                <a:lnTo>
                  <a:pt x="960173" y="0"/>
                </a:lnTo>
                <a:lnTo>
                  <a:pt x="960173" y="960173"/>
                </a:lnTo>
                <a:lnTo>
                  <a:pt x="0" y="9601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8529917" y="6851092"/>
            <a:ext cx="960173" cy="960173"/>
          </a:xfrm>
          <a:custGeom>
            <a:avLst/>
            <a:gdLst/>
            <a:ahLst/>
            <a:cxnLst/>
            <a:rect l="l" t="t" r="r" b="b"/>
            <a:pathLst>
              <a:path w="960173" h="960173">
                <a:moveTo>
                  <a:pt x="0" y="0"/>
                </a:moveTo>
                <a:lnTo>
                  <a:pt x="960173" y="0"/>
                </a:lnTo>
                <a:lnTo>
                  <a:pt x="960173" y="960173"/>
                </a:lnTo>
                <a:lnTo>
                  <a:pt x="0" y="9601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2241826" y="3609564"/>
            <a:ext cx="1127195" cy="1127195"/>
          </a:xfrm>
          <a:custGeom>
            <a:avLst/>
            <a:gdLst/>
            <a:ahLst/>
            <a:cxnLst/>
            <a:rect l="l" t="t" r="r" b="b"/>
            <a:pathLst>
              <a:path w="1127195" h="1127195">
                <a:moveTo>
                  <a:pt x="0" y="0"/>
                </a:moveTo>
                <a:lnTo>
                  <a:pt x="1127194" y="0"/>
                </a:lnTo>
                <a:lnTo>
                  <a:pt x="1127194" y="1127194"/>
                </a:lnTo>
                <a:lnTo>
                  <a:pt x="0" y="11271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5100269" y="3609564"/>
            <a:ext cx="1097606" cy="1127195"/>
          </a:xfrm>
          <a:custGeom>
            <a:avLst/>
            <a:gdLst/>
            <a:ahLst/>
            <a:cxnLst/>
            <a:rect l="l" t="t" r="r" b="b"/>
            <a:pathLst>
              <a:path w="1097606" h="1127195">
                <a:moveTo>
                  <a:pt x="0" y="0"/>
                </a:moveTo>
                <a:lnTo>
                  <a:pt x="1097606" y="0"/>
                </a:lnTo>
                <a:lnTo>
                  <a:pt x="1097606" y="1127194"/>
                </a:lnTo>
                <a:lnTo>
                  <a:pt x="0" y="11271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5717556" y="6263919"/>
            <a:ext cx="1328361" cy="954760"/>
          </a:xfrm>
          <a:custGeom>
            <a:avLst/>
            <a:gdLst/>
            <a:ahLst/>
            <a:cxnLst/>
            <a:rect l="l" t="t" r="r" b="b"/>
            <a:pathLst>
              <a:path w="1328361" h="954760">
                <a:moveTo>
                  <a:pt x="0" y="0"/>
                </a:moveTo>
                <a:lnTo>
                  <a:pt x="1328361" y="0"/>
                </a:lnTo>
                <a:lnTo>
                  <a:pt x="1328361" y="954759"/>
                </a:lnTo>
                <a:lnTo>
                  <a:pt x="0" y="95475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483360" y="6048633"/>
            <a:ext cx="1364551" cy="1385331"/>
          </a:xfrm>
          <a:custGeom>
            <a:avLst/>
            <a:gdLst/>
            <a:ahLst/>
            <a:cxnLst/>
            <a:rect l="l" t="t" r="r" b="b"/>
            <a:pathLst>
              <a:path w="1364551" h="1385331">
                <a:moveTo>
                  <a:pt x="0" y="0"/>
                </a:moveTo>
                <a:lnTo>
                  <a:pt x="1364552" y="0"/>
                </a:lnTo>
                <a:lnTo>
                  <a:pt x="1364552" y="1385331"/>
                </a:lnTo>
                <a:lnTo>
                  <a:pt x="0" y="138533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3783308" y="7439182"/>
            <a:ext cx="1230060" cy="1248792"/>
          </a:xfrm>
          <a:custGeom>
            <a:avLst/>
            <a:gdLst/>
            <a:ahLst/>
            <a:cxnLst/>
            <a:rect l="l" t="t" r="r" b="b"/>
            <a:pathLst>
              <a:path w="1230060" h="1248792">
                <a:moveTo>
                  <a:pt x="0" y="0"/>
                </a:moveTo>
                <a:lnTo>
                  <a:pt x="1230060" y="0"/>
                </a:lnTo>
                <a:lnTo>
                  <a:pt x="1230060" y="1248792"/>
                </a:lnTo>
                <a:lnTo>
                  <a:pt x="0" y="124879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3567867" y="5094055"/>
            <a:ext cx="1461269" cy="1461269"/>
          </a:xfrm>
          <a:custGeom>
            <a:avLst/>
            <a:gdLst/>
            <a:ahLst/>
            <a:cxnLst/>
            <a:rect l="l" t="t" r="r" b="b"/>
            <a:pathLst>
              <a:path w="1461269" h="1461269">
                <a:moveTo>
                  <a:pt x="0" y="0"/>
                </a:moveTo>
                <a:lnTo>
                  <a:pt x="1461269" y="0"/>
                </a:lnTo>
                <a:lnTo>
                  <a:pt x="1461269" y="1461269"/>
                </a:lnTo>
                <a:lnTo>
                  <a:pt x="0" y="146126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5013368" y="1019175"/>
            <a:ext cx="8261264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b="1" spc="-13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813591" y="2681944"/>
            <a:ext cx="7424925" cy="134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Statistical results: Fixed collection schedules and non-automated processes exhibit inefficiencies (Siddiqui et al., 2023).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735916" y="4376724"/>
            <a:ext cx="7424925" cy="87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Economic factors limit the usage of IoT in developing areas (Abdullah Addas et al., 2024).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722061" y="5742591"/>
            <a:ext cx="742492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Problems at a technical level include poor accuracy in sensors and the quality of sounds that is poor connectivity (Rahman et al., 2023).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756698" y="7150088"/>
            <a:ext cx="7424925" cy="87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Social challenges like privacy prevent broader user adoption (Hussain et al., 2024).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407590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543650" y="2776541"/>
            <a:ext cx="2524214" cy="2524214"/>
          </a:xfrm>
          <a:custGeom>
            <a:avLst/>
            <a:gdLst/>
            <a:ahLst/>
            <a:cxnLst/>
            <a:rect l="l" t="t" r="r" b="b"/>
            <a:pathLst>
              <a:path w="2524214" h="2524214">
                <a:moveTo>
                  <a:pt x="0" y="0"/>
                </a:moveTo>
                <a:lnTo>
                  <a:pt x="2524214" y="0"/>
                </a:lnTo>
                <a:lnTo>
                  <a:pt x="2524214" y="2524214"/>
                </a:lnTo>
                <a:lnTo>
                  <a:pt x="0" y="2524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735086" y="4332712"/>
            <a:ext cx="2524214" cy="2524214"/>
          </a:xfrm>
          <a:custGeom>
            <a:avLst/>
            <a:gdLst/>
            <a:ahLst/>
            <a:cxnLst/>
            <a:rect l="l" t="t" r="r" b="b"/>
            <a:pathLst>
              <a:path w="2524214" h="2524214">
                <a:moveTo>
                  <a:pt x="0" y="0"/>
                </a:moveTo>
                <a:lnTo>
                  <a:pt x="2524214" y="0"/>
                </a:lnTo>
                <a:lnTo>
                  <a:pt x="2524214" y="2524214"/>
                </a:lnTo>
                <a:lnTo>
                  <a:pt x="0" y="2524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484924" y="4332712"/>
            <a:ext cx="2524214" cy="2524214"/>
          </a:xfrm>
          <a:custGeom>
            <a:avLst/>
            <a:gdLst/>
            <a:ahLst/>
            <a:cxnLst/>
            <a:rect l="l" t="t" r="r" b="b"/>
            <a:pathLst>
              <a:path w="2524214" h="2524214">
                <a:moveTo>
                  <a:pt x="0" y="0"/>
                </a:moveTo>
                <a:lnTo>
                  <a:pt x="2524214" y="0"/>
                </a:lnTo>
                <a:lnTo>
                  <a:pt x="2524214" y="2524214"/>
                </a:lnTo>
                <a:lnTo>
                  <a:pt x="0" y="2524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349053" y="6856926"/>
            <a:ext cx="2524214" cy="2524214"/>
          </a:xfrm>
          <a:custGeom>
            <a:avLst/>
            <a:gdLst/>
            <a:ahLst/>
            <a:cxnLst/>
            <a:rect l="l" t="t" r="r" b="b"/>
            <a:pathLst>
              <a:path w="2524214" h="2524214">
                <a:moveTo>
                  <a:pt x="0" y="0"/>
                </a:moveTo>
                <a:lnTo>
                  <a:pt x="2524214" y="0"/>
                </a:lnTo>
                <a:lnTo>
                  <a:pt x="2524214" y="2524214"/>
                </a:lnTo>
                <a:lnTo>
                  <a:pt x="0" y="2524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873267" y="6856926"/>
            <a:ext cx="2524214" cy="2524214"/>
          </a:xfrm>
          <a:custGeom>
            <a:avLst/>
            <a:gdLst/>
            <a:ahLst/>
            <a:cxnLst/>
            <a:rect l="l" t="t" r="r" b="b"/>
            <a:pathLst>
              <a:path w="2524214" h="2524214">
                <a:moveTo>
                  <a:pt x="0" y="0"/>
                </a:moveTo>
                <a:lnTo>
                  <a:pt x="2524214" y="0"/>
                </a:lnTo>
                <a:lnTo>
                  <a:pt x="2524214" y="2524214"/>
                </a:lnTo>
                <a:lnTo>
                  <a:pt x="0" y="2524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734015" y="2966906"/>
            <a:ext cx="2143484" cy="2143484"/>
          </a:xfrm>
          <a:custGeom>
            <a:avLst/>
            <a:gdLst/>
            <a:ahLst/>
            <a:cxnLst/>
            <a:rect l="l" t="t" r="r" b="b"/>
            <a:pathLst>
              <a:path w="2143484" h="2143484">
                <a:moveTo>
                  <a:pt x="0" y="0"/>
                </a:moveTo>
                <a:lnTo>
                  <a:pt x="2143484" y="0"/>
                </a:lnTo>
                <a:lnTo>
                  <a:pt x="2143484" y="2143484"/>
                </a:lnTo>
                <a:lnTo>
                  <a:pt x="0" y="2143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925451" y="4523077"/>
            <a:ext cx="2143484" cy="2143484"/>
          </a:xfrm>
          <a:custGeom>
            <a:avLst/>
            <a:gdLst/>
            <a:ahLst/>
            <a:cxnLst/>
            <a:rect l="l" t="t" r="r" b="b"/>
            <a:pathLst>
              <a:path w="2143484" h="2143484">
                <a:moveTo>
                  <a:pt x="0" y="0"/>
                </a:moveTo>
                <a:lnTo>
                  <a:pt x="2143484" y="0"/>
                </a:lnTo>
                <a:lnTo>
                  <a:pt x="2143484" y="2143484"/>
                </a:lnTo>
                <a:lnTo>
                  <a:pt x="0" y="2143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675288" y="4523077"/>
            <a:ext cx="2143484" cy="2143484"/>
          </a:xfrm>
          <a:custGeom>
            <a:avLst/>
            <a:gdLst/>
            <a:ahLst/>
            <a:cxnLst/>
            <a:rect l="l" t="t" r="r" b="b"/>
            <a:pathLst>
              <a:path w="2143484" h="2143484">
                <a:moveTo>
                  <a:pt x="0" y="0"/>
                </a:moveTo>
                <a:lnTo>
                  <a:pt x="2143485" y="0"/>
                </a:lnTo>
                <a:lnTo>
                  <a:pt x="2143485" y="2143484"/>
                </a:lnTo>
                <a:lnTo>
                  <a:pt x="0" y="2143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539418" y="7047291"/>
            <a:ext cx="2143484" cy="2143484"/>
          </a:xfrm>
          <a:custGeom>
            <a:avLst/>
            <a:gdLst/>
            <a:ahLst/>
            <a:cxnLst/>
            <a:rect l="l" t="t" r="r" b="b"/>
            <a:pathLst>
              <a:path w="2143484" h="2143484">
                <a:moveTo>
                  <a:pt x="0" y="0"/>
                </a:moveTo>
                <a:lnTo>
                  <a:pt x="2143484" y="0"/>
                </a:lnTo>
                <a:lnTo>
                  <a:pt x="2143484" y="2143485"/>
                </a:lnTo>
                <a:lnTo>
                  <a:pt x="0" y="2143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063632" y="7047291"/>
            <a:ext cx="2143484" cy="2143484"/>
          </a:xfrm>
          <a:custGeom>
            <a:avLst/>
            <a:gdLst/>
            <a:ahLst/>
            <a:cxnLst/>
            <a:rect l="l" t="t" r="r" b="b"/>
            <a:pathLst>
              <a:path w="2143484" h="2143484">
                <a:moveTo>
                  <a:pt x="0" y="0"/>
                </a:moveTo>
                <a:lnTo>
                  <a:pt x="2143484" y="0"/>
                </a:lnTo>
                <a:lnTo>
                  <a:pt x="2143484" y="2143485"/>
                </a:lnTo>
                <a:lnTo>
                  <a:pt x="0" y="2143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845156" y="3078047"/>
            <a:ext cx="1921202" cy="1921202"/>
          </a:xfrm>
          <a:custGeom>
            <a:avLst/>
            <a:gdLst/>
            <a:ahLst/>
            <a:cxnLst/>
            <a:rect l="l" t="t" r="r" b="b"/>
            <a:pathLst>
              <a:path w="1921202" h="1921202">
                <a:moveTo>
                  <a:pt x="0" y="0"/>
                </a:moveTo>
                <a:lnTo>
                  <a:pt x="1921202" y="0"/>
                </a:lnTo>
                <a:lnTo>
                  <a:pt x="1921202" y="1921202"/>
                </a:lnTo>
                <a:lnTo>
                  <a:pt x="0" y="19212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036592" y="4634218"/>
            <a:ext cx="1921202" cy="1921202"/>
          </a:xfrm>
          <a:custGeom>
            <a:avLst/>
            <a:gdLst/>
            <a:ahLst/>
            <a:cxnLst/>
            <a:rect l="l" t="t" r="r" b="b"/>
            <a:pathLst>
              <a:path w="1921202" h="1921202">
                <a:moveTo>
                  <a:pt x="0" y="0"/>
                </a:moveTo>
                <a:lnTo>
                  <a:pt x="1921202" y="0"/>
                </a:lnTo>
                <a:lnTo>
                  <a:pt x="1921202" y="1921202"/>
                </a:lnTo>
                <a:lnTo>
                  <a:pt x="0" y="19212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0786430" y="4634218"/>
            <a:ext cx="1921202" cy="1921202"/>
          </a:xfrm>
          <a:custGeom>
            <a:avLst/>
            <a:gdLst/>
            <a:ahLst/>
            <a:cxnLst/>
            <a:rect l="l" t="t" r="r" b="b"/>
            <a:pathLst>
              <a:path w="1921202" h="1921202">
                <a:moveTo>
                  <a:pt x="0" y="0"/>
                </a:moveTo>
                <a:lnTo>
                  <a:pt x="1921202" y="0"/>
                </a:lnTo>
                <a:lnTo>
                  <a:pt x="1921202" y="1921202"/>
                </a:lnTo>
                <a:lnTo>
                  <a:pt x="0" y="19212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1650559" y="7158432"/>
            <a:ext cx="1921202" cy="1921202"/>
          </a:xfrm>
          <a:custGeom>
            <a:avLst/>
            <a:gdLst/>
            <a:ahLst/>
            <a:cxnLst/>
            <a:rect l="l" t="t" r="r" b="b"/>
            <a:pathLst>
              <a:path w="1921202" h="1921202">
                <a:moveTo>
                  <a:pt x="0" y="0"/>
                </a:moveTo>
                <a:lnTo>
                  <a:pt x="1921202" y="0"/>
                </a:lnTo>
                <a:lnTo>
                  <a:pt x="1921202" y="1921202"/>
                </a:lnTo>
                <a:lnTo>
                  <a:pt x="0" y="19212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4174773" y="7158432"/>
            <a:ext cx="1921202" cy="1921202"/>
          </a:xfrm>
          <a:custGeom>
            <a:avLst/>
            <a:gdLst/>
            <a:ahLst/>
            <a:cxnLst/>
            <a:rect l="l" t="t" r="r" b="b"/>
            <a:pathLst>
              <a:path w="1921202" h="1921202">
                <a:moveTo>
                  <a:pt x="0" y="0"/>
                </a:moveTo>
                <a:lnTo>
                  <a:pt x="1921202" y="0"/>
                </a:lnTo>
                <a:lnTo>
                  <a:pt x="1921202" y="1921202"/>
                </a:lnTo>
                <a:lnTo>
                  <a:pt x="0" y="19212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304534" y="2589812"/>
            <a:ext cx="1261545" cy="1261545"/>
          </a:xfrm>
          <a:custGeom>
            <a:avLst/>
            <a:gdLst/>
            <a:ahLst/>
            <a:cxnLst/>
            <a:rect l="l" t="t" r="r" b="b"/>
            <a:pathLst>
              <a:path w="1261545" h="1261545">
                <a:moveTo>
                  <a:pt x="0" y="0"/>
                </a:moveTo>
                <a:lnTo>
                  <a:pt x="1261546" y="0"/>
                </a:lnTo>
                <a:lnTo>
                  <a:pt x="1261546" y="1261545"/>
                </a:lnTo>
                <a:lnTo>
                  <a:pt x="0" y="1261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399674" y="2684952"/>
            <a:ext cx="1071265" cy="1071265"/>
          </a:xfrm>
          <a:custGeom>
            <a:avLst/>
            <a:gdLst/>
            <a:ahLst/>
            <a:cxnLst/>
            <a:rect l="l" t="t" r="r" b="b"/>
            <a:pathLst>
              <a:path w="1071265" h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455220" y="2740498"/>
            <a:ext cx="960173" cy="960173"/>
          </a:xfrm>
          <a:custGeom>
            <a:avLst/>
            <a:gdLst/>
            <a:ahLst/>
            <a:cxnLst/>
            <a:rect l="l" t="t" r="r" b="b"/>
            <a:pathLst>
              <a:path w="960173" h="960173">
                <a:moveTo>
                  <a:pt x="0" y="0"/>
                </a:moveTo>
                <a:lnTo>
                  <a:pt x="960174" y="0"/>
                </a:lnTo>
                <a:lnTo>
                  <a:pt x="960174" y="960173"/>
                </a:lnTo>
                <a:lnTo>
                  <a:pt x="0" y="960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304534" y="3908093"/>
            <a:ext cx="1261545" cy="1261545"/>
          </a:xfrm>
          <a:custGeom>
            <a:avLst/>
            <a:gdLst/>
            <a:ahLst/>
            <a:cxnLst/>
            <a:rect l="l" t="t" r="r" b="b"/>
            <a:pathLst>
              <a:path w="1261545" h="1261545">
                <a:moveTo>
                  <a:pt x="0" y="0"/>
                </a:moveTo>
                <a:lnTo>
                  <a:pt x="1261546" y="0"/>
                </a:lnTo>
                <a:lnTo>
                  <a:pt x="1261546" y="1261546"/>
                </a:lnTo>
                <a:lnTo>
                  <a:pt x="0" y="1261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399674" y="4003233"/>
            <a:ext cx="1071265" cy="1071265"/>
          </a:xfrm>
          <a:custGeom>
            <a:avLst/>
            <a:gdLst/>
            <a:ahLst/>
            <a:cxnLst/>
            <a:rect l="l" t="t" r="r" b="b"/>
            <a:pathLst>
              <a:path w="1071265" h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455220" y="4058779"/>
            <a:ext cx="960173" cy="960173"/>
          </a:xfrm>
          <a:custGeom>
            <a:avLst/>
            <a:gdLst/>
            <a:ahLst/>
            <a:cxnLst/>
            <a:rect l="l" t="t" r="r" b="b"/>
            <a:pathLst>
              <a:path w="960173" h="960173">
                <a:moveTo>
                  <a:pt x="0" y="0"/>
                </a:moveTo>
                <a:lnTo>
                  <a:pt x="960174" y="0"/>
                </a:lnTo>
                <a:lnTo>
                  <a:pt x="960174" y="960174"/>
                </a:lnTo>
                <a:lnTo>
                  <a:pt x="0" y="9601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304534" y="5226375"/>
            <a:ext cx="1261545" cy="1261545"/>
          </a:xfrm>
          <a:custGeom>
            <a:avLst/>
            <a:gdLst/>
            <a:ahLst/>
            <a:cxnLst/>
            <a:rect l="l" t="t" r="r" b="b"/>
            <a:pathLst>
              <a:path w="1261545" h="1261545">
                <a:moveTo>
                  <a:pt x="0" y="0"/>
                </a:moveTo>
                <a:lnTo>
                  <a:pt x="1261546" y="0"/>
                </a:lnTo>
                <a:lnTo>
                  <a:pt x="1261546" y="1261545"/>
                </a:lnTo>
                <a:lnTo>
                  <a:pt x="0" y="1261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399674" y="5321515"/>
            <a:ext cx="1071265" cy="1071265"/>
          </a:xfrm>
          <a:custGeom>
            <a:avLst/>
            <a:gdLst/>
            <a:ahLst/>
            <a:cxnLst/>
            <a:rect l="l" t="t" r="r" b="b"/>
            <a:pathLst>
              <a:path w="1071265" h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455220" y="5377061"/>
            <a:ext cx="960173" cy="960173"/>
          </a:xfrm>
          <a:custGeom>
            <a:avLst/>
            <a:gdLst/>
            <a:ahLst/>
            <a:cxnLst/>
            <a:rect l="l" t="t" r="r" b="b"/>
            <a:pathLst>
              <a:path w="960173" h="960173">
                <a:moveTo>
                  <a:pt x="0" y="0"/>
                </a:moveTo>
                <a:lnTo>
                  <a:pt x="960174" y="0"/>
                </a:lnTo>
                <a:lnTo>
                  <a:pt x="960174" y="960173"/>
                </a:lnTo>
                <a:lnTo>
                  <a:pt x="0" y="960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304534" y="7167914"/>
            <a:ext cx="1261545" cy="1261545"/>
          </a:xfrm>
          <a:custGeom>
            <a:avLst/>
            <a:gdLst/>
            <a:ahLst/>
            <a:cxnLst/>
            <a:rect l="l" t="t" r="r" b="b"/>
            <a:pathLst>
              <a:path w="1261545" h="1261545">
                <a:moveTo>
                  <a:pt x="0" y="0"/>
                </a:moveTo>
                <a:lnTo>
                  <a:pt x="1261546" y="0"/>
                </a:lnTo>
                <a:lnTo>
                  <a:pt x="1261546" y="1261545"/>
                </a:lnTo>
                <a:lnTo>
                  <a:pt x="0" y="1261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399674" y="7263055"/>
            <a:ext cx="1071265" cy="1071265"/>
          </a:xfrm>
          <a:custGeom>
            <a:avLst/>
            <a:gdLst/>
            <a:ahLst/>
            <a:cxnLst/>
            <a:rect l="l" t="t" r="r" b="b"/>
            <a:pathLst>
              <a:path w="1071265" h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 dirty="0"/>
          </a:p>
        </p:txBody>
      </p:sp>
      <p:sp>
        <p:nvSpPr>
          <p:cNvPr id="30" name="Freeform 30"/>
          <p:cNvSpPr/>
          <p:nvPr/>
        </p:nvSpPr>
        <p:spPr>
          <a:xfrm>
            <a:off x="1455219" y="7340520"/>
            <a:ext cx="960173" cy="960173"/>
          </a:xfrm>
          <a:custGeom>
            <a:avLst/>
            <a:gdLst/>
            <a:ahLst/>
            <a:cxnLst/>
            <a:rect l="l" t="t" r="r" b="b"/>
            <a:pathLst>
              <a:path w="960173" h="960173">
                <a:moveTo>
                  <a:pt x="0" y="0"/>
                </a:moveTo>
                <a:lnTo>
                  <a:pt x="960174" y="0"/>
                </a:lnTo>
                <a:lnTo>
                  <a:pt x="960174" y="960173"/>
                </a:lnTo>
                <a:lnTo>
                  <a:pt x="0" y="960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3158673" y="3345452"/>
            <a:ext cx="1304315" cy="1304315"/>
          </a:xfrm>
          <a:custGeom>
            <a:avLst/>
            <a:gdLst/>
            <a:ahLst/>
            <a:cxnLst/>
            <a:rect l="l" t="t" r="r" b="b"/>
            <a:pathLst>
              <a:path w="1304315" h="1304315">
                <a:moveTo>
                  <a:pt x="0" y="0"/>
                </a:moveTo>
                <a:lnTo>
                  <a:pt x="1304315" y="0"/>
                </a:lnTo>
                <a:lnTo>
                  <a:pt x="1304315" y="1304315"/>
                </a:lnTo>
                <a:lnTo>
                  <a:pt x="0" y="13043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1199889" y="4885488"/>
            <a:ext cx="1094283" cy="1300782"/>
          </a:xfrm>
          <a:custGeom>
            <a:avLst/>
            <a:gdLst/>
            <a:ahLst/>
            <a:cxnLst/>
            <a:rect l="l" t="t" r="r" b="b"/>
            <a:pathLst>
              <a:path w="1094283" h="1300782">
                <a:moveTo>
                  <a:pt x="0" y="0"/>
                </a:moveTo>
                <a:lnTo>
                  <a:pt x="1094283" y="0"/>
                </a:lnTo>
                <a:lnTo>
                  <a:pt x="1094283" y="1300782"/>
                </a:lnTo>
                <a:lnTo>
                  <a:pt x="0" y="13007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5439339" y="4969784"/>
            <a:ext cx="1250071" cy="1250071"/>
          </a:xfrm>
          <a:custGeom>
            <a:avLst/>
            <a:gdLst/>
            <a:ahLst/>
            <a:cxnLst/>
            <a:rect l="l" t="t" r="r" b="b"/>
            <a:pathLst>
              <a:path w="1250071" h="1250071">
                <a:moveTo>
                  <a:pt x="0" y="0"/>
                </a:moveTo>
                <a:lnTo>
                  <a:pt x="1250071" y="0"/>
                </a:lnTo>
                <a:lnTo>
                  <a:pt x="1250071" y="1250071"/>
                </a:lnTo>
                <a:lnTo>
                  <a:pt x="0" y="125007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11961574" y="7469448"/>
            <a:ext cx="1299172" cy="1299172"/>
          </a:xfrm>
          <a:custGeom>
            <a:avLst/>
            <a:gdLst/>
            <a:ahLst/>
            <a:cxnLst/>
            <a:rect l="l" t="t" r="r" b="b"/>
            <a:pathLst>
              <a:path w="1299172" h="1299172">
                <a:moveTo>
                  <a:pt x="0" y="0"/>
                </a:moveTo>
                <a:lnTo>
                  <a:pt x="1299172" y="0"/>
                </a:lnTo>
                <a:lnTo>
                  <a:pt x="1299172" y="1299171"/>
                </a:lnTo>
                <a:lnTo>
                  <a:pt x="0" y="12991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14458329" y="7522134"/>
            <a:ext cx="1354089" cy="1056190"/>
          </a:xfrm>
          <a:custGeom>
            <a:avLst/>
            <a:gdLst/>
            <a:ahLst/>
            <a:cxnLst/>
            <a:rect l="l" t="t" r="r" b="b"/>
            <a:pathLst>
              <a:path w="1354089" h="1056190">
                <a:moveTo>
                  <a:pt x="0" y="0"/>
                </a:moveTo>
                <a:lnTo>
                  <a:pt x="1354090" y="0"/>
                </a:lnTo>
                <a:lnTo>
                  <a:pt x="1354090" y="1056190"/>
                </a:lnTo>
                <a:lnTo>
                  <a:pt x="0" y="105619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12707632" y="5110390"/>
            <a:ext cx="2253340" cy="2253340"/>
          </a:xfrm>
          <a:custGeom>
            <a:avLst/>
            <a:gdLst/>
            <a:ahLst/>
            <a:cxnLst/>
            <a:rect l="l" t="t" r="r" b="b"/>
            <a:pathLst>
              <a:path w="2253340" h="2253340">
                <a:moveTo>
                  <a:pt x="0" y="0"/>
                </a:moveTo>
                <a:lnTo>
                  <a:pt x="2253339" y="0"/>
                </a:lnTo>
                <a:lnTo>
                  <a:pt x="2253339" y="2253340"/>
                </a:lnTo>
                <a:lnTo>
                  <a:pt x="0" y="2253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12877568" y="5280327"/>
            <a:ext cx="1913466" cy="1913466"/>
          </a:xfrm>
          <a:custGeom>
            <a:avLst/>
            <a:gdLst/>
            <a:ahLst/>
            <a:cxnLst/>
            <a:rect l="l" t="t" r="r" b="b"/>
            <a:pathLst>
              <a:path w="1913466" h="1913466">
                <a:moveTo>
                  <a:pt x="0" y="0"/>
                </a:moveTo>
                <a:lnTo>
                  <a:pt x="1913466" y="0"/>
                </a:lnTo>
                <a:lnTo>
                  <a:pt x="1913466" y="1913466"/>
                </a:lnTo>
                <a:lnTo>
                  <a:pt x="0" y="191346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12976783" y="5379541"/>
            <a:ext cx="1715037" cy="1715037"/>
          </a:xfrm>
          <a:custGeom>
            <a:avLst/>
            <a:gdLst/>
            <a:ahLst/>
            <a:cxnLst/>
            <a:rect l="l" t="t" r="r" b="b"/>
            <a:pathLst>
              <a:path w="1715037" h="1715037">
                <a:moveTo>
                  <a:pt x="0" y="0"/>
                </a:moveTo>
                <a:lnTo>
                  <a:pt x="1715037" y="0"/>
                </a:lnTo>
                <a:lnTo>
                  <a:pt x="1715037" y="1715037"/>
                </a:lnTo>
                <a:lnTo>
                  <a:pt x="0" y="1715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13335469" y="5646448"/>
            <a:ext cx="997664" cy="1039233"/>
          </a:xfrm>
          <a:custGeom>
            <a:avLst/>
            <a:gdLst/>
            <a:ahLst/>
            <a:cxnLst/>
            <a:rect l="l" t="t" r="r" b="b"/>
            <a:pathLst>
              <a:path w="997664" h="1039233">
                <a:moveTo>
                  <a:pt x="0" y="0"/>
                </a:moveTo>
                <a:lnTo>
                  <a:pt x="997664" y="0"/>
                </a:lnTo>
                <a:lnTo>
                  <a:pt x="997664" y="1039233"/>
                </a:lnTo>
                <a:lnTo>
                  <a:pt x="0" y="103923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3954867" y="1009650"/>
            <a:ext cx="1037826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999" b="1" spc="-11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Methodology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956411" y="2586348"/>
            <a:ext cx="7424925" cy="87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Systematic Literature Review (SLR) is aimed at recognizing patterns and gaps.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876384" y="3868553"/>
            <a:ext cx="7424925" cy="134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Search conducted in databases: Scopus, including the Web of Science, Google Scholar, IEEE Xplore, and Science Direct.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876384" y="5302645"/>
            <a:ext cx="7424925" cy="1803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Inclusion criteria: The second source includes scholarly journals mostly in the form of articles from international refereed journals (2014–2024) on IoT in waste management.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960424" y="7355189"/>
            <a:ext cx="7424925" cy="87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Final dataset: 40 articles for thematic analysis, 27 of which met inclusion criteria for quality assessment.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1522</Words>
  <Application>Microsoft Macintosh PowerPoint</Application>
  <PresentationFormat>Custom</PresentationFormat>
  <Paragraphs>92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Poppins Semi-Bold</vt:lpstr>
      <vt:lpstr>Poppins</vt:lpstr>
      <vt:lpstr>Arial</vt:lpstr>
      <vt:lpstr>Poppins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Teal Modern Professional HR Performance Management Presentation</dc:title>
  <dc:creator>ADMIN</dc:creator>
  <cp:lastModifiedBy>Suryakanth Gunnam</cp:lastModifiedBy>
  <cp:revision>7</cp:revision>
  <dcterms:created xsi:type="dcterms:W3CDTF">2006-08-16T00:00:00Z</dcterms:created>
  <dcterms:modified xsi:type="dcterms:W3CDTF">2024-11-25T16:38:35Z</dcterms:modified>
  <dc:identifier>DAGXR2iXlm8</dc:identifier>
</cp:coreProperties>
</file>